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2"/>
  </p:notesMasterIdLst>
  <p:handoutMasterIdLst>
    <p:handoutMasterId r:id="rId73"/>
  </p:handoutMasterIdLst>
  <p:sldIdLst>
    <p:sldId id="261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4" r:id="rId46"/>
    <p:sldId id="365" r:id="rId47"/>
    <p:sldId id="363" r:id="rId48"/>
    <p:sldId id="366" r:id="rId49"/>
    <p:sldId id="367" r:id="rId50"/>
    <p:sldId id="362" r:id="rId51"/>
    <p:sldId id="368" r:id="rId52"/>
    <p:sldId id="369" r:id="rId53"/>
    <p:sldId id="370" r:id="rId54"/>
    <p:sldId id="372" r:id="rId55"/>
    <p:sldId id="371" r:id="rId56"/>
    <p:sldId id="373" r:id="rId57"/>
    <p:sldId id="374" r:id="rId58"/>
    <p:sldId id="376" r:id="rId59"/>
    <p:sldId id="377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78" r:id="rId68"/>
    <p:sldId id="379" r:id="rId69"/>
    <p:sldId id="380" r:id="rId70"/>
    <p:sldId id="38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10" autoAdjust="0"/>
    <p:restoredTop sz="94660"/>
  </p:normalViewPr>
  <p:slideViewPr>
    <p:cSldViewPr snapToGrid="0">
      <p:cViewPr>
        <p:scale>
          <a:sx n="93" d="100"/>
          <a:sy n="93" d="100"/>
        </p:scale>
        <p:origin x="-1632" y="-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58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59041DB8-B66F-4DC8-A96E-33677E0F90FF}" type="datetimeFigureOut">
              <a:rPr lang="en-US" altLang="ko-KR" smtClean="0"/>
              <a:pPr/>
              <a:t>4/10/2018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1604A0D4-B89B-4ADD-AF9E-38636B40EE4E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DEB49C4A-65AC-492D-9701-81B46C3AD0E4}" type="datetimeFigureOut">
              <a:rPr/>
              <a:pPr/>
              <a:t>2017-05-21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82869989-EB00-4EE7-BCB5-25BDC5BB29F8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301577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143107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529206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06381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206331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132545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450606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912004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939709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80186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36606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697604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085307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623981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803646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104991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656437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857141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339046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82009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29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82380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746421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202192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888344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319975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862691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847522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055525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235639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636450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127062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39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743354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64561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447278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540371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780199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454210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886565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466071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683218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1988636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6017191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49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816222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642400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8231897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6413680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2307358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895189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5907766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3809168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7590142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119980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8680521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59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6226900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854775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142310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162308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2108881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0809870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3315849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2268742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0292693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5480137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9605752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69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50916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716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622739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smtClean="0"/>
              <a:pPr/>
              <a:t>10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03726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967645"/>
            <a:ext cx="9604310" cy="3383280"/>
          </a:xfrm>
        </p:spPr>
        <p:txBody>
          <a:bodyPr anchor="b">
            <a:normAutofit/>
          </a:bodyPr>
          <a:lstStyle>
            <a:lvl1pPr algn="l" latinLnBrk="1">
              <a:lnSpc>
                <a:spcPct val="76000"/>
              </a:lnSpc>
              <a:defRPr lang="ko-KR" sz="8000" cap="none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4490863"/>
            <a:ext cx="9604310" cy="457200"/>
          </a:xfrm>
        </p:spPr>
        <p:txBody>
          <a:bodyPr>
            <a:normAutofit/>
          </a:bodyPr>
          <a:lstStyle>
            <a:lvl1pPr marL="0" indent="0" algn="l" latinLnBrk="1">
              <a:spcBef>
                <a:spcPts val="0"/>
              </a:spcBef>
              <a:buNone/>
              <a:defRPr lang="ko-KR" sz="2000" b="0">
                <a:solidFill>
                  <a:schemeClr val="accent1"/>
                </a:solidFill>
              </a:defRPr>
            </a:lvl1pPr>
            <a:lvl2pPr marL="457200" indent="0" algn="ctr" latinLnBrk="1">
              <a:buNone/>
              <a:defRPr lang="ko-KR" sz="2000"/>
            </a:lvl2pPr>
            <a:lvl3pPr marL="914400" indent="0" algn="ctr" latinLnBrk="1">
              <a:buNone/>
              <a:defRPr lang="ko-KR" sz="1800"/>
            </a:lvl3pPr>
            <a:lvl4pPr marL="1371600" indent="0" algn="ctr" latinLnBrk="1">
              <a:buNone/>
              <a:defRPr lang="ko-KR" sz="1600"/>
            </a:lvl4pPr>
            <a:lvl5pPr marL="1828800" indent="0" algn="ctr" latinLnBrk="1">
              <a:buNone/>
              <a:defRPr lang="ko-KR" sz="1600"/>
            </a:lvl5pPr>
            <a:lvl6pPr marL="2286000" indent="0" algn="ctr" latinLnBrk="1">
              <a:buNone/>
              <a:defRPr lang="ko-KR" sz="1600"/>
            </a:lvl6pPr>
            <a:lvl7pPr marL="2743200" indent="0" algn="ctr" latinLnBrk="1">
              <a:buNone/>
              <a:defRPr lang="ko-KR" sz="1600"/>
            </a:lvl7pPr>
            <a:lvl8pPr marL="3200400" indent="0" algn="ctr" latinLnBrk="1">
              <a:buNone/>
              <a:defRPr lang="ko-KR" sz="1600"/>
            </a:lvl8pPr>
            <a:lvl9pPr marL="3657600" indent="0" algn="ctr" latinLnBrk="1">
              <a:buNone/>
              <a:defRPr lang="ko-KR"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4352474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9886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/>
              <a:pPr/>
              <a:t>2017-05-21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47715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/>
              <a:pPr/>
              <a:t>2017-05-21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52463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353726"/>
            <a:ext cx="9601200" cy="5606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0" y="1228299"/>
            <a:ext cx="9601200" cy="4562901"/>
          </a:xfrm>
        </p:spPr>
        <p:txBody>
          <a:bodyPr/>
          <a:lstStyle/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/>
              <a:pPr/>
              <a:t>2017-05-21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11244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 latinLnBrk="1">
              <a:lnSpc>
                <a:spcPct val="85000"/>
              </a:lnSpc>
              <a:defRPr lang="ko-KR" sz="6000" cap="none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>
                <a:solidFill>
                  <a:schemeClr val="tx1"/>
                </a:solidFill>
              </a:defRPr>
            </a:lvl1pPr>
            <a:lvl2pPr marL="457200" indent="0" latinLnBrk="1">
              <a:buNone/>
              <a:defRPr lang="ko-KR" sz="2000"/>
            </a:lvl2pPr>
            <a:lvl3pPr marL="914400" indent="0" latinLnBrk="1">
              <a:buNone/>
              <a:defRPr lang="ko-KR" sz="1800"/>
            </a:lvl3pPr>
            <a:lvl4pPr marL="1371600" indent="0" latinLnBrk="1">
              <a:buNone/>
              <a:defRPr lang="ko-KR" sz="1600"/>
            </a:lvl4pPr>
            <a:lvl5pPr marL="1828800" indent="0" latinLnBrk="1">
              <a:buNone/>
              <a:defRPr lang="ko-KR" sz="1600"/>
            </a:lvl5pPr>
            <a:lvl6pPr marL="2286000" indent="0" latinLnBrk="1">
              <a:buNone/>
              <a:defRPr lang="ko-KR" sz="1600"/>
            </a:lvl6pPr>
            <a:lvl7pPr marL="2743200" indent="0" latinLnBrk="1">
              <a:buNone/>
              <a:defRPr lang="ko-KR" sz="1600"/>
            </a:lvl7pPr>
            <a:lvl8pPr marL="3200400" indent="0" latinLnBrk="1">
              <a:buNone/>
              <a:defRPr lang="ko-KR" sz="1600"/>
            </a:lvl8pPr>
            <a:lvl9pPr marL="3657600" indent="0" latinLnBrk="1">
              <a:buNone/>
              <a:defRPr lang="ko-KR" sz="16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800"/>
            </a:lvl6pPr>
            <a:lvl7pPr latinLnBrk="1">
              <a:defRPr lang="ko-KR" sz="1800"/>
            </a:lvl7pPr>
            <a:lvl8pPr latinLnBrk="1">
              <a:defRPr lang="ko-KR" sz="1800"/>
            </a:lvl8pPr>
            <a:lvl9pPr latinLnBrk="1">
              <a:defRPr lang="ko-KR" sz="18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800"/>
            </a:lvl6pPr>
            <a:lvl7pPr latinLnBrk="1">
              <a:defRPr lang="ko-KR" sz="1800"/>
            </a:lvl7pPr>
            <a:lvl8pPr latinLnBrk="1">
              <a:defRPr lang="ko-KR" sz="1800"/>
            </a:lvl8pPr>
            <a:lvl9pPr latinLnBrk="1">
              <a:defRPr lang="ko-KR" sz="18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/>
              <a:pPr/>
              <a:t>2017-05-21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404456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>
                <a:solidFill>
                  <a:schemeClr val="accent1"/>
                </a:solidFill>
              </a:defRPr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600"/>
            </a:lvl6pPr>
            <a:lvl7pPr latinLnBrk="1">
              <a:defRPr lang="ko-KR" sz="1600"/>
            </a:lvl7pPr>
            <a:lvl8pPr latinLnBrk="1">
              <a:defRPr lang="ko-KR" sz="1600"/>
            </a:lvl8pPr>
            <a:lvl9pPr latinLnBrk="1">
              <a:defRPr lang="ko-KR" sz="16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>
                <a:solidFill>
                  <a:schemeClr val="accent1"/>
                </a:solidFill>
              </a:defRPr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600"/>
            </a:lvl6pPr>
            <a:lvl7pPr latinLnBrk="1">
              <a:defRPr lang="ko-KR" sz="1600"/>
            </a:lvl7pPr>
            <a:lvl8pPr latinLnBrk="1">
              <a:defRPr lang="ko-KR" sz="1600"/>
            </a:lvl8pPr>
            <a:lvl9pPr latinLnBrk="1">
              <a:defRPr lang="ko-KR" sz="16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/>
              <a:pPr/>
              <a:t>2017-05-21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39790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/>
              <a:pPr/>
              <a:t>2017-05-21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323897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/>
              <a:pPr/>
              <a:t>2017-05-21</a:t>
            </a:fld>
            <a:endParaRPr lang="ko-KR"/>
          </a:p>
        </p:txBody>
      </p: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 latinLnBrk="1">
              <a:defRPr lang="ko-KR" sz="26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2000"/>
            </a:lvl6pPr>
            <a:lvl7pPr latinLnBrk="1">
              <a:defRPr lang="ko-KR" sz="2000"/>
            </a:lvl7pPr>
            <a:lvl8pPr latinLnBrk="1">
              <a:defRPr lang="ko-KR" sz="2000"/>
            </a:lvl8pPr>
            <a:lvl9pPr latinLnBrk="1">
              <a:defRPr lang="ko-KR" sz="20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 latinLnBrk="1">
              <a:spcBef>
                <a:spcPts val="1200"/>
              </a:spcBef>
              <a:buNone/>
              <a:defRPr lang="ko-KR" sz="1600">
                <a:solidFill>
                  <a:schemeClr val="bg1"/>
                </a:solidFill>
              </a:defRPr>
            </a:lvl1pPr>
            <a:lvl2pPr marL="457200" indent="0" latinLnBrk="1">
              <a:buNone/>
              <a:defRPr lang="ko-KR" sz="1400"/>
            </a:lvl2pPr>
            <a:lvl3pPr marL="914400" indent="0" latinLnBrk="1">
              <a:buNone/>
              <a:defRPr lang="ko-KR" sz="1200"/>
            </a:lvl3pPr>
            <a:lvl4pPr marL="1371600" indent="0" latinLnBrk="1">
              <a:buNone/>
              <a:defRPr lang="ko-KR" sz="1000"/>
            </a:lvl4pPr>
            <a:lvl5pPr marL="1828800" indent="0" latinLnBrk="1">
              <a:buNone/>
              <a:defRPr lang="ko-KR" sz="1000"/>
            </a:lvl5pPr>
            <a:lvl6pPr marL="2286000" indent="0" latinLnBrk="1">
              <a:buNone/>
              <a:defRPr lang="ko-KR" sz="1000"/>
            </a:lvl6pPr>
            <a:lvl7pPr marL="2743200" indent="0" latinLnBrk="1">
              <a:buNone/>
              <a:defRPr lang="ko-KR" sz="1000"/>
            </a:lvl7pPr>
            <a:lvl8pPr marL="3200400" indent="0" latinLnBrk="1">
              <a:buNone/>
              <a:defRPr lang="ko-KR" sz="1000"/>
            </a:lvl8pPr>
            <a:lvl9pPr marL="3657600" indent="0" latinLnBrk="1">
              <a:buNone/>
              <a:defRPr lang="ko-KR" sz="10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/>
              <a:pPr/>
              <a:t>2017-05-21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166737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1">
              <a:buNone/>
              <a:defRPr lang="ko-KR" sz="2000"/>
            </a:lvl1pPr>
            <a:lvl2pPr marL="457200" indent="0" latinLnBrk="1">
              <a:buNone/>
              <a:defRPr lang="ko-KR" sz="2800"/>
            </a:lvl2pPr>
            <a:lvl3pPr marL="914400" indent="0" latinLnBrk="1">
              <a:buNone/>
              <a:defRPr lang="ko-KR" sz="2400"/>
            </a:lvl3pPr>
            <a:lvl4pPr marL="1371600" indent="0" latinLnBrk="1">
              <a:buNone/>
              <a:defRPr lang="ko-KR" sz="2000"/>
            </a:lvl4pPr>
            <a:lvl5pPr marL="1828800" indent="0" latinLnBrk="1">
              <a:buNone/>
              <a:defRPr lang="ko-KR" sz="2000"/>
            </a:lvl5pPr>
            <a:lvl6pPr marL="2286000" indent="0" latinLnBrk="1">
              <a:buNone/>
              <a:defRPr lang="ko-KR" sz="2000"/>
            </a:lvl6pPr>
            <a:lvl7pPr marL="2743200" indent="0" latinLnBrk="1">
              <a:buNone/>
              <a:defRPr lang="ko-KR" sz="2000"/>
            </a:lvl7pPr>
            <a:lvl8pPr marL="3200400" indent="0" latinLnBrk="1">
              <a:buNone/>
              <a:defRPr lang="ko-KR" sz="2000"/>
            </a:lvl8pPr>
            <a:lvl9pPr marL="3657600" indent="0" latinLnBrk="1">
              <a:buNone/>
              <a:defRPr lang="ko-KR"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/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 latinLnBrk="1">
              <a:defRPr lang="ko-KR" sz="26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 latinLnBrk="1">
              <a:spcBef>
                <a:spcPts val="1200"/>
              </a:spcBef>
              <a:buNone/>
              <a:defRPr lang="ko-KR" sz="1600">
                <a:solidFill>
                  <a:schemeClr val="bg1"/>
                </a:solidFill>
              </a:defRPr>
            </a:lvl1pPr>
            <a:lvl2pPr marL="457200" indent="0" latinLnBrk="1">
              <a:buNone/>
              <a:defRPr lang="ko-KR" sz="1400"/>
            </a:lvl2pPr>
            <a:lvl3pPr marL="914400" indent="0" latinLnBrk="1">
              <a:buNone/>
              <a:defRPr lang="ko-KR" sz="1200"/>
            </a:lvl3pPr>
            <a:lvl4pPr marL="1371600" indent="0" latinLnBrk="1">
              <a:buNone/>
              <a:defRPr lang="ko-KR" sz="1000"/>
            </a:lvl4pPr>
            <a:lvl5pPr marL="1828800" indent="0" latinLnBrk="1">
              <a:buNone/>
              <a:defRPr lang="ko-KR" sz="1000"/>
            </a:lvl5pPr>
            <a:lvl6pPr marL="2286000" indent="0" latinLnBrk="1">
              <a:buNone/>
              <a:defRPr lang="ko-KR" sz="1000"/>
            </a:lvl6pPr>
            <a:lvl7pPr marL="2743200" indent="0" latinLnBrk="1">
              <a:buNone/>
              <a:defRPr lang="ko-KR" sz="1000"/>
            </a:lvl7pPr>
            <a:lvl8pPr marL="3200400" indent="0" latinLnBrk="1">
              <a:buNone/>
              <a:defRPr lang="ko-KR" sz="1000"/>
            </a:lvl8pPr>
            <a:lvl9pPr marL="3657600" indent="0" latinLnBrk="1">
              <a:buNone/>
              <a:defRPr lang="ko-KR" sz="1000"/>
            </a:lvl9pPr>
          </a:lstStyle>
          <a:p>
            <a:pPr lvl="0" latinLnBrk="1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62031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/>
              <a:pPr/>
              <a:t>2017-05-21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 lang="ko-KR"/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lang="ko-KR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ko-KR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2356235"/>
            <a:ext cx="9604310" cy="1832475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정보처리기사 실기</a:t>
            </a:r>
            <a:endParaRPr lang="ko-KR" sz="6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4527627"/>
            <a:ext cx="9604310" cy="5431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기출문제 풀이</a:t>
            </a:r>
            <a:endParaRPr lang="ko-KR"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90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1835" y="1348153"/>
            <a:ext cx="3474524" cy="4407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112" y="1105268"/>
            <a:ext cx="63642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#include &lt;stdio.h&gt;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main()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int son[5][5] = {0};</a:t>
            </a:r>
          </a:p>
          <a:p>
            <a:r>
              <a:rPr lang="en-US" altLang="ko-KR" sz="1200" smtClean="0"/>
              <a:t>	int tr, start, end, sw, k, r, c, i, j;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tr = k =0;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start = 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end = 4;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sw = 1;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for (r = 0; r&lt;=</a:t>
            </a:r>
            <a:r>
              <a:rPr lang="en-US" altLang="ko-KR" sz="1200"/>
              <a:t>	</a:t>
            </a:r>
            <a:r>
              <a:rPr lang="en-US" altLang="ko-KR" sz="1200" smtClean="0"/>
              <a:t> 4; r++){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for( c = start; c&lt;=end; c +=sw){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k++;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son[r][c] = k;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tr = start;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start = end;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end = tr;</a:t>
            </a:r>
          </a:p>
          <a:p>
            <a:r>
              <a:rPr lang="en-US" altLang="ko-KR" sz="1200" smtClean="0"/>
              <a:t> </a:t>
            </a:r>
            <a:r>
              <a:rPr lang="en-US" altLang="ko-KR" sz="1200"/>
              <a:t>	</a:t>
            </a:r>
            <a:r>
              <a:rPr lang="en-US" altLang="ko-KR" sz="1200" smtClean="0"/>
              <a:t>} 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for(i = 0; i&lt;=4; i++){</a:t>
            </a:r>
          </a:p>
          <a:p>
            <a:r>
              <a:rPr lang="en-US" altLang="ko-KR" sz="1200" smtClean="0"/>
              <a:t>		for(j = 0; j&lt;=4; j++){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printf(“%3d”, son[i][j]);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  <a:r>
              <a:rPr lang="en-US" altLang="ko-KR" sz="1200"/>
              <a:t>	</a:t>
            </a:r>
            <a:r>
              <a:rPr lang="en-US" altLang="ko-KR" sz="1200" smtClean="0"/>
              <a:t>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printf(“\n”);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} </a:t>
            </a:r>
          </a:p>
          <a:p>
            <a:r>
              <a:rPr lang="en-US" altLang="ko-KR" sz="1200"/>
              <a:t>	</a:t>
            </a:r>
            <a:endParaRPr lang="en-US" altLang="ko-KR" sz="1200" smtClean="0"/>
          </a:p>
          <a:p>
            <a:r>
              <a:rPr lang="en-US" altLang="ko-KR" sz="1200" smtClean="0"/>
              <a:t>}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xmlns="" val="410917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8"/>
            <a:ext cx="7074873" cy="9760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397" y="1890496"/>
            <a:ext cx="2406403" cy="24064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829824" y="353727"/>
            <a:ext cx="3809710" cy="5714564"/>
            <a:chOff x="7829823" y="353726"/>
            <a:chExt cx="4304762" cy="64571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9823" y="353726"/>
              <a:ext cx="4304762" cy="6457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19138" y="452510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=</a:t>
              </a:r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INT(LARGE/2)+1      2: J=SMALL, LARGE, 1      3: Q      4: LARGE=LARGE+1      5: LARGE=LARGE-1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02566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829823" y="353726"/>
            <a:ext cx="4304762" cy="6457143"/>
            <a:chOff x="7829823" y="353726"/>
            <a:chExt cx="4304762" cy="64571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9823" y="353726"/>
              <a:ext cx="4304762" cy="6457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19138" y="452510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=</a:t>
              </a:r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4112" y="1172308"/>
            <a:ext cx="64125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</a:t>
            </a:r>
            <a:r>
              <a:rPr lang="ko-KR" altLang="en-US" smtClean="0"/>
              <a:t>코드</a:t>
            </a:r>
            <a:endParaRPr lang="en-US" altLang="ko-KR" smtClean="0"/>
          </a:p>
          <a:p>
            <a:r>
              <a:rPr lang="en-US" altLang="ko-KR" smtClean="0"/>
              <a:t>main(){</a:t>
            </a:r>
          </a:p>
          <a:p>
            <a:r>
              <a:rPr lang="en-US" altLang="ko-KR" smtClean="0"/>
              <a:t>	int a[7][7] = { 0 };</a:t>
            </a:r>
          </a:p>
          <a:p>
            <a:r>
              <a:rPr lang="en-US" altLang="ko-KR" smtClean="0"/>
              <a:t>	int q, small, large, i, j;</a:t>
            </a:r>
            <a:endParaRPr lang="en-US" altLang="ko-KR"/>
          </a:p>
          <a:p>
            <a:endParaRPr lang="en-US" altLang="ko-KR" smtClean="0"/>
          </a:p>
          <a:p>
            <a:r>
              <a:rPr lang="en-US" altLang="ko-KR"/>
              <a:t>	</a:t>
            </a:r>
            <a:r>
              <a:rPr lang="en-US" altLang="ko-KR" smtClean="0"/>
              <a:t>small = 1;</a:t>
            </a:r>
          </a:p>
          <a:p>
            <a:r>
              <a:rPr lang="en-US" altLang="ko-KR"/>
              <a:t>	</a:t>
            </a:r>
            <a:r>
              <a:rPr lang="en-US" altLang="ko-KR" smtClean="0"/>
              <a:t>large = 1;</a:t>
            </a:r>
          </a:p>
          <a:p>
            <a:r>
              <a:rPr lang="en-US" altLang="ko-KR"/>
              <a:t>	</a:t>
            </a:r>
            <a:r>
              <a:rPr lang="en-US" altLang="ko-KR" smtClean="0"/>
              <a:t>q = large/2+1;</a:t>
            </a:r>
          </a:p>
          <a:p>
            <a:pPr lvl="2"/>
            <a:r>
              <a:rPr lang="en-US" altLang="ko-KR" smtClean="0"/>
              <a:t>for(i=0; i&lt;=7;i++ ) {</a:t>
            </a:r>
          </a:p>
          <a:p>
            <a:pPr lvl="2"/>
            <a:r>
              <a:rPr lang="en-US" altLang="ko-KR" smtClean="0"/>
              <a:t>	for(j=small;j&lt;=large; j++)</a:t>
            </a:r>
          </a:p>
          <a:p>
            <a:pPr lvl="2"/>
            <a:r>
              <a:rPr lang="en-US" altLang="ko-KR"/>
              <a:t>	</a:t>
            </a:r>
            <a:r>
              <a:rPr lang="en-US" altLang="ko-KR" smtClean="0"/>
              <a:t>	a[i][j] = j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if(i&gt;=q){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	small--;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	large++;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}else{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	small++;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	large--;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}</a:t>
            </a:r>
          </a:p>
          <a:p>
            <a:pPr lvl="2"/>
            <a:r>
              <a:rPr lang="en-US" altLang="ko-KR" smtClean="0"/>
              <a:t>}</a:t>
            </a:r>
            <a:endParaRPr lang="en-US" altLang="ko-KR"/>
          </a:p>
          <a:p>
            <a:r>
              <a:rPr lang="en-US" altLang="ko-KR" smtClean="0"/>
              <a:t>}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463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6586" y="545620"/>
            <a:ext cx="4415462" cy="56473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1" y="1055077"/>
            <a:ext cx="6137525" cy="51379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8912" y="2738815"/>
            <a:ext cx="3686229" cy="14107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0530" y="4552073"/>
            <a:ext cx="2541070" cy="1295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Q=Q+1      2: j=SMALL, LARGE, 1      3: A(J, T)      4: LARGE=LARGE-1      5: LARGE=LARGE+1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91698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6585" y="545620"/>
            <a:ext cx="4935415" cy="63123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112" y="1254369"/>
            <a:ext cx="58439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</a:t>
            </a:r>
            <a:r>
              <a:rPr lang="ko-KR" altLang="en-US" smtClean="0"/>
              <a:t>코드</a:t>
            </a:r>
            <a:endParaRPr lang="en-US" altLang="ko-KR" smtClean="0"/>
          </a:p>
          <a:p>
            <a:r>
              <a:rPr lang="en-US" altLang="ko-KR" smtClean="0"/>
              <a:t>main(){</a:t>
            </a:r>
          </a:p>
          <a:p>
            <a:r>
              <a:rPr lang="en-US" altLang="ko-KR" smtClean="0"/>
              <a:t>	int a[7][7] ={ 0 };</a:t>
            </a:r>
          </a:p>
          <a:p>
            <a:r>
              <a:rPr lang="en-US" altLang="ko-KR"/>
              <a:t>	</a:t>
            </a:r>
            <a:r>
              <a:rPr lang="en-US" altLang="ko-KR" smtClean="0"/>
              <a:t>int c, t, j, q, small ,large;</a:t>
            </a:r>
          </a:p>
          <a:p>
            <a:r>
              <a:rPr lang="en-US" altLang="ko-KR"/>
              <a:t>	</a:t>
            </a:r>
            <a:r>
              <a:rPr lang="en-US" altLang="ko-KR" smtClean="0"/>
              <a:t>c=7/2+1;</a:t>
            </a:r>
          </a:p>
          <a:p>
            <a:r>
              <a:rPr lang="en-US" altLang="ko-KR"/>
              <a:t>	</a:t>
            </a:r>
            <a:r>
              <a:rPr lang="en-US" altLang="ko-KR" smtClean="0"/>
              <a:t>t=j=q=0;</a:t>
            </a:r>
          </a:p>
          <a:p>
            <a:r>
              <a:rPr lang="en-US" altLang="ko-KR"/>
              <a:t>	</a:t>
            </a:r>
            <a:r>
              <a:rPr lang="en-US" altLang="ko-KR" smtClean="0"/>
              <a:t>small = 0; large=6;</a:t>
            </a:r>
          </a:p>
          <a:p>
            <a:pPr lvl="2"/>
            <a:r>
              <a:rPr lang="en-US" altLang="ko-KR" smtClean="0"/>
              <a:t>for(t=0; t&lt;7; t++){</a:t>
            </a:r>
          </a:p>
          <a:p>
            <a:pPr lvl="2"/>
            <a:r>
              <a:rPr lang="en-US" altLang="ko-KR" smtClean="0"/>
              <a:t>	q=small;</a:t>
            </a:r>
          </a:p>
          <a:p>
            <a:pPr lvl="3"/>
            <a:r>
              <a:rPr lang="en-US" altLang="ko-KR" smtClean="0"/>
              <a:t>for(j=small; j&lt;=large; j++){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a[j][t] = q;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q++;</a:t>
            </a:r>
          </a:p>
          <a:p>
            <a:pPr lvl="3"/>
            <a:r>
              <a:rPr lang="en-US" altLang="ko-KR" smtClean="0"/>
              <a:t>}</a:t>
            </a:r>
          </a:p>
          <a:p>
            <a:pPr lvl="3"/>
            <a:r>
              <a:rPr lang="en-US" altLang="ko-KR" smtClean="0"/>
              <a:t>if(t&lt;c){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small++; large--;</a:t>
            </a:r>
          </a:p>
          <a:p>
            <a:pPr lvl="3"/>
            <a:r>
              <a:rPr lang="en-US" altLang="ko-KR" smtClean="0"/>
              <a:t>}else{</a:t>
            </a:r>
          </a:p>
          <a:p>
            <a:pPr lvl="3"/>
            <a:r>
              <a:rPr lang="en-US" altLang="ko-KR"/>
              <a:t>	</a:t>
            </a:r>
            <a:r>
              <a:rPr lang="en-US" altLang="ko-KR" smtClean="0"/>
              <a:t>small--; large++</a:t>
            </a:r>
          </a:p>
          <a:p>
            <a:pPr lvl="3"/>
            <a:r>
              <a:rPr lang="en-US" altLang="ko-KR" smtClean="0"/>
              <a:t>}</a:t>
            </a:r>
            <a:endParaRPr lang="en-US" altLang="ko-KR"/>
          </a:p>
          <a:p>
            <a:pPr lvl="2"/>
            <a:r>
              <a:rPr lang="en-US" altLang="ko-KR" smtClean="0"/>
              <a:t>}</a:t>
            </a:r>
            <a:endParaRPr lang="en-US" altLang="ko-KR"/>
          </a:p>
          <a:p>
            <a:r>
              <a:rPr lang="en-US" altLang="ko-KR" smtClean="0"/>
              <a:t>}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3352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7"/>
            <a:ext cx="8915396" cy="52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88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7616" y="914398"/>
            <a:ext cx="6435381" cy="51954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INPUT(2)      2:INPUT(T+2)      3: BINARY(T+1)      4: INPUT(J+1)      5: GRAY(J+1)      6: K=1, 4, 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1222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112" y="1254369"/>
            <a:ext cx="58439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</a:t>
            </a:r>
            <a:r>
              <a:rPr lang="ko-KR" altLang="en-US" sz="1400" smtClean="0"/>
              <a:t>코드 </a:t>
            </a:r>
            <a:r>
              <a:rPr lang="en-US" altLang="ko-KR" sz="1400" smtClean="0"/>
              <a:t>1</a:t>
            </a:r>
          </a:p>
          <a:p>
            <a:r>
              <a:rPr lang="en-US" altLang="ko-KR" sz="1400" smtClean="0"/>
              <a:t>main(){</a:t>
            </a:r>
          </a:p>
          <a:p>
            <a:r>
              <a:rPr lang="en-US" altLang="ko-KR" sz="1400" smtClean="0"/>
              <a:t>	int gray[4], binary[4], input[5];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int t, j, k, decimal, l;</a:t>
            </a:r>
          </a:p>
          <a:p>
            <a:r>
              <a:rPr lang="en-US" altLang="ko-KR" sz="1400" smtClean="0"/>
              <a:t>	for(t=0;t&lt;5;t++) scanf(“%d”, &amp;input[t]);</a:t>
            </a:r>
          </a:p>
          <a:p>
            <a:r>
              <a:rPr lang="en-US" altLang="ko-KR" sz="1400"/>
              <a:t>	</a:t>
            </a:r>
            <a:endParaRPr lang="en-US" altLang="ko-KR" sz="1400" smtClean="0"/>
          </a:p>
          <a:p>
            <a:r>
              <a:rPr lang="en-US" altLang="ko-KR" sz="1400"/>
              <a:t>	</a:t>
            </a:r>
            <a:r>
              <a:rPr lang="en-US" altLang="ko-KR" sz="1400" smtClean="0"/>
              <a:t>if(input[1] == 1){</a:t>
            </a:r>
          </a:p>
          <a:p>
            <a:r>
              <a:rPr lang="en-US" altLang="ko-KR" sz="1400" smtClean="0"/>
              <a:t>		binary[10] =input[1];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for(t = 0; t&lt;3; t++){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if(input[t+2] == binary[t]){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binary[t+1] = 0;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}else{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binary[t+1] = 1;	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decimal = 0;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for(k=0; k&lt;4; k++){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decimal += binary[k]*pow(2,3-k);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printf(“%d”, decimal); </a:t>
            </a:r>
          </a:p>
          <a:p>
            <a:r>
              <a:rPr lang="en-US" altLang="ko-KR" sz="1400" smtClean="0"/>
              <a:t> 	}</a:t>
            </a:r>
            <a:endParaRPr lang="ko-KR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6039968" y="1254369"/>
            <a:ext cx="58439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</a:t>
            </a:r>
            <a:r>
              <a:rPr lang="ko-KR" altLang="en-US" sz="1400" smtClean="0"/>
              <a:t>코드 </a:t>
            </a:r>
            <a:r>
              <a:rPr lang="en-US" altLang="ko-KR" sz="1400" smtClean="0"/>
              <a:t>2</a:t>
            </a:r>
          </a:p>
          <a:p>
            <a:r>
              <a:rPr lang="en-US" altLang="ko-KR" sz="1400" smtClean="0"/>
              <a:t>	else{</a:t>
            </a:r>
          </a:p>
          <a:p>
            <a:r>
              <a:rPr lang="en-US" altLang="ko-KR" sz="1400" smtClean="0"/>
              <a:t>		gray[1] = input[1];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for(j=0; j&lt;4; j++){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if(input[j+1] == inut[j+2]){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gray[j+1] = 0;	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}else{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gray[j+1] = 1;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			</a:t>
            </a:r>
          </a:p>
          <a:p>
            <a:r>
              <a:rPr lang="en-US" altLang="ko-KR" sz="1400" smtClean="0"/>
              <a:t>	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for(l=0;l&lt;4;l++){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printf(“%d”,gray[l]);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 smtClean="0"/>
              <a:t>	}//else</a:t>
            </a:r>
          </a:p>
          <a:p>
            <a:r>
              <a:rPr lang="en-US" altLang="ko-KR" sz="1400" smtClean="0"/>
              <a:t>}//main()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xmlns="" val="422834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652" y="888060"/>
            <a:ext cx="5427392" cy="52633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393724" y="177289"/>
            <a:ext cx="3396038" cy="5974129"/>
            <a:chOff x="8393723" y="177289"/>
            <a:chExt cx="3798277" cy="668172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3723" y="177289"/>
              <a:ext cx="3798277" cy="668172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97563" y="2340709"/>
              <a:ext cx="7950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(1)</a:t>
              </a:r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00240" y="4181232"/>
              <a:ext cx="7950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(2)</a:t>
              </a:r>
              <a:endParaRPr lang="ko-KR" altLang="en-US" sz="1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66003" y="4537847"/>
              <a:ext cx="52251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(3)</a:t>
              </a:r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20043" y="5560657"/>
              <a:ext cx="52251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(4)</a:t>
              </a:r>
              <a:endParaRPr lang="ko-KR" altLang="en-US" sz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96246" y="5560657"/>
              <a:ext cx="49906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(5)</a:t>
              </a:r>
              <a:endParaRPr lang="ko-KR" altLang="en-US" sz="12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H=H+2      2: H=1, 5, 1      3: 6-H      4: Q(L, Y)      5:P(L, Y)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30808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111" y="1254369"/>
            <a:ext cx="770791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</a:t>
            </a:r>
            <a:r>
              <a:rPr lang="ko-KR" altLang="en-US" sz="1400" smtClean="0"/>
              <a:t>코드</a:t>
            </a:r>
            <a:endParaRPr lang="en-US" altLang="ko-KR" sz="1400"/>
          </a:p>
          <a:p>
            <a:r>
              <a:rPr lang="en-US" altLang="ko-KR" sz="1400" smtClean="0"/>
              <a:t>main(){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int x, y;</a:t>
            </a:r>
          </a:p>
          <a:p>
            <a:r>
              <a:rPr lang="en-US" altLang="ko-KR" sz="1400" smtClean="0"/>
              <a:t>	int p[5][5], q[5][5];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int h=l=0;</a:t>
            </a:r>
          </a:p>
          <a:p>
            <a:endParaRPr lang="en-US" altLang="ko-KR" sz="1400"/>
          </a:p>
          <a:p>
            <a:r>
              <a:rPr lang="en-US" altLang="ko-KR" sz="1400" smtClean="0"/>
              <a:t>	for(x=0;x&lt;5;x++){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for(y=0;y&lt;5;y++){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h +=2;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p[x][y] = h;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}</a:t>
            </a:r>
            <a:endParaRPr lang="en-US" altLang="ko-KR" sz="1400"/>
          </a:p>
          <a:p>
            <a:r>
              <a:rPr lang="en-US" altLang="ko-KR" sz="1400" smtClean="0"/>
              <a:t>	for( x=2;x&lt;=1;x--){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for(y=0;y&lt;5;y++){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for(h=0;h&lt;5;h++){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l = 6-h;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if(x == 2){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	q[y][h] = p[l][y];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}else{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	p[y][h] = q[l][y];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	}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}</a:t>
            </a:r>
            <a:endParaRPr lang="en-US" altLang="ko-KR" sz="1400"/>
          </a:p>
          <a:p>
            <a:r>
              <a:rPr lang="en-US" altLang="ko-KR" sz="1400" smtClean="0"/>
              <a:t>}</a:t>
            </a:r>
            <a:r>
              <a:rPr lang="ko-KR" altLang="en-US" sz="1400" smtClean="0"/>
              <a:t> </a:t>
            </a:r>
            <a:endParaRPr lang="en-US" altLang="ko-KR" sz="140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8393723" y="177289"/>
            <a:ext cx="3798277" cy="6681726"/>
            <a:chOff x="8393723" y="177289"/>
            <a:chExt cx="3798277" cy="66817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3723" y="177289"/>
              <a:ext cx="3798277" cy="668172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97563" y="2340709"/>
              <a:ext cx="7950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(1)</a:t>
              </a:r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00240" y="4181232"/>
              <a:ext cx="7950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(2)</a:t>
              </a:r>
              <a:endParaRPr lang="ko-KR" altLang="en-US" sz="1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66003" y="4537847"/>
              <a:ext cx="52251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(3)</a:t>
              </a:r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20043" y="5560657"/>
              <a:ext cx="52251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(4)</a:t>
              </a:r>
              <a:endParaRPr lang="ko-KR" altLang="en-US" sz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96246" y="5560657"/>
              <a:ext cx="49906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ko-KR" sz="1200" smtClean="0"/>
                <a:t>(5)</a:t>
              </a:r>
              <a:endParaRPr lang="ko-KR" altLang="en-US" sz="12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H=H+2      2: H=1, 5, 1      3: 6-H      4: Q(L, Y)      5:P(L, Y)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97371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3231" y="1383323"/>
            <a:ext cx="5748769" cy="4800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849" y="1113241"/>
            <a:ext cx="5568043" cy="3748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HIGH = B      2: R      3:  LOW      4: LOW=R      5: A*B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54045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51166"/>
            <a:ext cx="7828571" cy="18952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2928280"/>
            <a:ext cx="10691536" cy="33973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21436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Tuning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77996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182470"/>
            <a:ext cx="10513016" cy="4983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21436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Tuning    2: Lock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68248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852754"/>
            <a:ext cx="10204498" cy="57208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36847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Lock    3: Selectivity    4: Clustered Index   5: Non Clustered Index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24906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55968"/>
            <a:ext cx="10694438" cy="5391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36847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4: Clustered Index   5: Non Clustered Index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76080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27720"/>
            <a:ext cx="7828571" cy="18952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3514446"/>
            <a:ext cx="10756783" cy="164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195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404751"/>
            <a:ext cx="11508090" cy="36127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36847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Meta Data   2: </a:t>
            </a:r>
            <a:r>
              <a:rPr lang="ko-KR" altLang="en-US" sz="1200" dirty="0" smtClean="0"/>
              <a:t>데이터 </a:t>
            </a:r>
            <a:r>
              <a:rPr lang="ko-KR" altLang="en-US" sz="1200" dirty="0" err="1" smtClean="0"/>
              <a:t>웨어</a:t>
            </a:r>
            <a:r>
              <a:rPr lang="ko-KR" altLang="en-US" sz="1200" dirty="0" smtClean="0"/>
              <a:t> 하우스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43611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34112" y="1177614"/>
            <a:ext cx="11392006" cy="3822743"/>
            <a:chOff x="334112" y="1177614"/>
            <a:chExt cx="11392006" cy="38227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112" y="1177614"/>
              <a:ext cx="11392006" cy="355850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112" y="4736122"/>
              <a:ext cx="287211" cy="26423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74849" y="636847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데이터 </a:t>
            </a:r>
            <a:r>
              <a:rPr lang="ko-KR" altLang="en-US" sz="1200" dirty="0" err="1" smtClean="0"/>
              <a:t>웨어</a:t>
            </a:r>
            <a:r>
              <a:rPr lang="ko-KR" altLang="en-US" sz="1200" dirty="0" smtClean="0"/>
              <a:t> 하우스    </a:t>
            </a:r>
            <a:r>
              <a:rPr lang="en-US" altLang="ko-KR" sz="1200" dirty="0" smtClean="0"/>
              <a:t>3: </a:t>
            </a:r>
            <a:r>
              <a:rPr lang="ko-KR" altLang="en-US" sz="1200" dirty="0" smtClean="0"/>
              <a:t>다차원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70269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482" y="1232232"/>
            <a:ext cx="6685714" cy="3361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481" y="4693676"/>
            <a:ext cx="11034769" cy="9685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36847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데이터 </a:t>
            </a:r>
            <a:r>
              <a:rPr lang="ko-KR" altLang="en-US" sz="1200" dirty="0" err="1" smtClean="0"/>
              <a:t>웨어</a:t>
            </a:r>
            <a:r>
              <a:rPr lang="ko-KR" altLang="en-US" sz="1200" dirty="0" smtClean="0"/>
              <a:t> 하우스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32114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8"/>
            <a:ext cx="9942240" cy="57560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8850" y="5166401"/>
            <a:ext cx="2363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데이터 </a:t>
            </a:r>
            <a:r>
              <a:rPr lang="ko-KR" altLang="en-US" sz="1200" dirty="0" err="1" smtClean="0"/>
              <a:t>웨어</a:t>
            </a:r>
            <a:r>
              <a:rPr lang="ko-KR" altLang="en-US" sz="1200" dirty="0" smtClean="0"/>
              <a:t> 하우스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28656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34191"/>
            <a:ext cx="9038095" cy="59238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8850" y="5166401"/>
            <a:ext cx="2363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데이터 </a:t>
            </a:r>
            <a:r>
              <a:rPr lang="ko-KR" altLang="en-US" sz="1200" dirty="0" err="1" smtClean="0"/>
              <a:t>웨어</a:t>
            </a:r>
            <a:r>
              <a:rPr lang="ko-KR" altLang="en-US" sz="1200" dirty="0" smtClean="0"/>
              <a:t> 하우스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08608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9778" y="1113241"/>
            <a:ext cx="6072222" cy="5070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831" y="1125418"/>
            <a:ext cx="4466492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400" dirty="0" smtClean="0"/>
              <a:t>C</a:t>
            </a:r>
            <a:r>
              <a:rPr lang="ko-KR" altLang="en-US" sz="1400" dirty="0" smtClean="0"/>
              <a:t>코드</a:t>
            </a:r>
            <a:endParaRPr lang="en-US" altLang="ko-KR" sz="1400" dirty="0" smtClean="0"/>
          </a:p>
          <a:p>
            <a:pPr>
              <a:lnSpc>
                <a:spcPct val="80000"/>
              </a:lnSpc>
            </a:pPr>
            <a:r>
              <a:rPr lang="en-US" altLang="ko-KR" sz="1400" dirty="0" smtClean="0"/>
              <a:t>main() {</a:t>
            </a:r>
          </a:p>
          <a:p>
            <a:pPr>
              <a:lnSpc>
                <a:spcPct val="80000"/>
              </a:lnSpc>
            </a:pP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a, b, r, high, low, l;</a:t>
            </a:r>
          </a:p>
          <a:p>
            <a:pPr>
              <a:lnSpc>
                <a:spcPct val="80000"/>
              </a:lnSpc>
            </a:pPr>
            <a:endParaRPr lang="en-US" altLang="ko-KR" sz="1400" dirty="0" smtClean="0"/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err="1" smtClean="0"/>
              <a:t>scanf</a:t>
            </a:r>
            <a:r>
              <a:rPr lang="en-US" altLang="ko-KR" sz="1400" dirty="0" smtClean="0"/>
              <a:t>(“%d %d”, &amp;a, &amp;b);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r = 1;</a:t>
            </a:r>
          </a:p>
          <a:p>
            <a:pPr>
              <a:lnSpc>
                <a:spcPct val="80000"/>
              </a:lnSpc>
            </a:pPr>
            <a:endParaRPr lang="en-US" altLang="ko-KR" sz="1400" dirty="0" smtClean="0"/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if(a&gt;b){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	high=a;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	low = b;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}else{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	low = a;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	high = b;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400" dirty="0" smtClean="0"/>
              <a:t>   while(1) {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if(r&gt;0){</a:t>
            </a:r>
          </a:p>
          <a:p>
            <a:pPr>
              <a:lnSpc>
                <a:spcPct val="80000"/>
              </a:lnSpc>
            </a:pPr>
            <a:r>
              <a:rPr lang="en-US" altLang="ko-KR" sz="1400" dirty="0" smtClean="0"/>
              <a:t>		r = high % low;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	high = low;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	low = r;	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}else{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	l = (a*b)/ high;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	break;</a:t>
            </a:r>
          </a:p>
          <a:p>
            <a:pPr>
              <a:lnSpc>
                <a:spcPct val="80000"/>
              </a:lnSpc>
            </a:pPr>
            <a:r>
              <a:rPr lang="en-US" altLang="ko-KR" sz="1400" dirty="0" smtClean="0"/>
              <a:t>	}</a:t>
            </a:r>
          </a:p>
          <a:p>
            <a:pPr>
              <a:lnSpc>
                <a:spcPct val="80000"/>
              </a:lnSpc>
            </a:pPr>
            <a:r>
              <a:rPr lang="en-US" altLang="ko-KR" sz="1400" dirty="0" smtClean="0"/>
              <a:t>   }</a:t>
            </a:r>
          </a:p>
          <a:p>
            <a:pPr>
              <a:lnSpc>
                <a:spcPct val="8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printf</a:t>
            </a:r>
            <a:r>
              <a:rPr lang="en-US" altLang="ko-KR" sz="1400" dirty="0" smtClean="0"/>
              <a:t>(“%d %d”, high, l);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59103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135960"/>
            <a:ext cx="10186879" cy="5135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36847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데이터 </a:t>
            </a:r>
            <a:r>
              <a:rPr lang="ko-KR" altLang="en-US" sz="1200" dirty="0" err="1" smtClean="0"/>
              <a:t>웨어</a:t>
            </a:r>
            <a:r>
              <a:rPr lang="ko-KR" altLang="en-US" sz="1200" dirty="0" smtClean="0"/>
              <a:t> 하우스    </a:t>
            </a:r>
            <a:r>
              <a:rPr lang="en-US" altLang="ko-KR" sz="1200" dirty="0"/>
              <a:t>3: </a:t>
            </a:r>
            <a:r>
              <a:rPr lang="ko-KR" altLang="en-US" sz="1200" dirty="0" smtClean="0"/>
              <a:t>다차원    </a:t>
            </a:r>
            <a:r>
              <a:rPr lang="en-US" altLang="ko-KR" sz="1200" dirty="0" smtClean="0"/>
              <a:t>4: OLAP     5: </a:t>
            </a:r>
            <a:r>
              <a:rPr lang="ko-KR" altLang="en-US" sz="1200" dirty="0" smtClean="0"/>
              <a:t>데이터 </a:t>
            </a:r>
            <a:r>
              <a:rPr lang="ko-KR" altLang="en-US" sz="1200" dirty="0" err="1" smtClean="0"/>
              <a:t>마이닝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49192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27720"/>
            <a:ext cx="7828571" cy="189523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34112" y="3036276"/>
            <a:ext cx="9223986" cy="3821724"/>
            <a:chOff x="334112" y="3036276"/>
            <a:chExt cx="9223986" cy="38217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112" y="3294188"/>
              <a:ext cx="9223986" cy="356381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771" y="3036276"/>
              <a:ext cx="9054022" cy="114734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126" y="4152369"/>
              <a:ext cx="9072667" cy="1331654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9655577" y="5156750"/>
            <a:ext cx="25364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</a:t>
            </a:r>
            <a:r>
              <a:rPr lang="ko-KR" altLang="en-US" sz="1200" dirty="0" smtClean="0"/>
              <a:t>관리기법</a:t>
            </a:r>
            <a:r>
              <a:rPr lang="en-US" altLang="ko-KR" sz="1200" dirty="0" smtClean="0"/>
              <a:t>/1</a:t>
            </a:r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제약조건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44506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282721"/>
            <a:ext cx="6476996" cy="29655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4431064"/>
            <a:ext cx="9160974" cy="2274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5577" y="5156750"/>
            <a:ext cx="25364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제약조건</a:t>
            </a:r>
            <a:endParaRPr lang="en-US" altLang="ko-KR" sz="1200" dirty="0" smtClean="0"/>
          </a:p>
          <a:p>
            <a:r>
              <a:rPr lang="en-US" altLang="ko-KR" sz="1200" dirty="0" smtClean="0"/>
              <a:t>3</a:t>
            </a:r>
            <a:r>
              <a:rPr lang="en-US" altLang="ko-KR" sz="1200" dirty="0"/>
              <a:t>. REFERENCES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15243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28905"/>
            <a:ext cx="9780634" cy="4621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36847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제약조건    </a:t>
            </a:r>
            <a:r>
              <a:rPr lang="en-US" altLang="ko-KR" sz="1200" dirty="0" smtClean="0"/>
              <a:t>4: CASCADE   5: RISTRICT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xmlns="" val="350967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7"/>
            <a:ext cx="6875580" cy="5902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57432" y="5433530"/>
            <a:ext cx="25099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4: CASCADE   </a:t>
            </a:r>
          </a:p>
          <a:p>
            <a:r>
              <a:rPr lang="en-US" altLang="ko-KR" sz="1200" dirty="0" smtClean="0"/>
              <a:t>5: RISTRICT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xmlns="" val="346787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63040"/>
            <a:ext cx="9165749" cy="5712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57432" y="5310242"/>
            <a:ext cx="25099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/>
              <a:t>2: </a:t>
            </a:r>
            <a:r>
              <a:rPr lang="ko-KR" altLang="en-US" sz="1200" dirty="0"/>
              <a:t>제약조건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en-US" altLang="ko-KR" sz="1200" dirty="0" smtClean="0"/>
              <a:t>REFERENCES</a:t>
            </a:r>
          </a:p>
          <a:p>
            <a:r>
              <a:rPr lang="en-US" altLang="ko-KR" sz="1200" dirty="0" smtClean="0"/>
              <a:t>4: CASCADE </a:t>
            </a:r>
          </a:p>
        </p:txBody>
      </p:sp>
    </p:spTree>
    <p:extLst>
      <p:ext uri="{BB962C8B-B14F-4D97-AF65-F5344CB8AC3E}">
        <p14:creationId xmlns:p14="http://schemas.microsoft.com/office/powerpoint/2010/main" xmlns="" val="387331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27720"/>
            <a:ext cx="7828571" cy="18952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3275279"/>
            <a:ext cx="8852950" cy="28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752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23727"/>
            <a:ext cx="8529067" cy="5834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5577" y="5238942"/>
            <a:ext cx="25364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Trigger</a:t>
            </a:r>
          </a:p>
        </p:txBody>
      </p:sp>
    </p:spTree>
    <p:extLst>
      <p:ext uri="{BB962C8B-B14F-4D97-AF65-F5344CB8AC3E}">
        <p14:creationId xmlns:p14="http://schemas.microsoft.com/office/powerpoint/2010/main" xmlns="" val="179562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7"/>
            <a:ext cx="9337426" cy="577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5577" y="5238942"/>
            <a:ext cx="25364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Trigger</a:t>
            </a:r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이벤트 </a:t>
            </a:r>
            <a:r>
              <a:rPr lang="en-US" altLang="ko-KR" sz="1200" dirty="0" smtClean="0"/>
              <a:t>(Event)</a:t>
            </a:r>
          </a:p>
        </p:txBody>
      </p:sp>
    </p:spTree>
    <p:extLst>
      <p:ext uri="{BB962C8B-B14F-4D97-AF65-F5344CB8AC3E}">
        <p14:creationId xmlns:p14="http://schemas.microsoft.com/office/powerpoint/2010/main" xmlns="" val="129982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141124"/>
            <a:ext cx="9637521" cy="5435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55577" y="5238942"/>
            <a:ext cx="25364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5: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6596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9778" y="1113241"/>
            <a:ext cx="6072222" cy="5070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8220" y="1077620"/>
            <a:ext cx="60139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import java.util.Scanner;</a:t>
            </a:r>
            <a:endParaRPr lang="en-US" altLang="ko-KR" sz="1200"/>
          </a:p>
          <a:p>
            <a:r>
              <a:rPr lang="en-US" altLang="ko-KR" sz="1200" smtClean="0"/>
              <a:t>public class Ex01{</a:t>
            </a:r>
          </a:p>
          <a:p>
            <a:r>
              <a:rPr lang="en-US" altLang="ko-KR" sz="1200" smtClean="0"/>
              <a:t>	public static void main(String[] args){</a:t>
            </a:r>
          </a:p>
          <a:p>
            <a:r>
              <a:rPr lang="en-US" altLang="ko-KR" sz="1200" smtClean="0"/>
              <a:t>		Scanner scanf = new Scanner(System.in);</a:t>
            </a:r>
          </a:p>
          <a:p>
            <a:r>
              <a:rPr lang="en-US" altLang="ko-KR" sz="1200" smtClean="0"/>
              <a:t>		int a, b, r, high, low, l;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a = scanf.nextInt();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b = scanf.nextInt();</a:t>
            </a:r>
            <a:r>
              <a:rPr lang="en-US" altLang="ko-KR" sz="1200"/>
              <a:t>	</a:t>
            </a:r>
            <a:r>
              <a:rPr lang="en-US" altLang="ko-KR" sz="1200" smtClean="0"/>
              <a:t>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if(a&gt;b)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high =a;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low = b;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}else{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low=a;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high=b;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while(true)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if(r&gt;0){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r = high%low;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high = low;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low =r;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}else{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l = (a*b)/high;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break;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}//while</a:t>
            </a:r>
            <a:r>
              <a:rPr lang="ko-KR" altLang="en-US" sz="1200" smtClean="0"/>
              <a:t>문</a:t>
            </a:r>
            <a:r>
              <a:rPr lang="en-US" altLang="ko-KR" sz="1200" smtClean="0"/>
              <a:t> </a:t>
            </a:r>
            <a:endParaRPr lang="en-US" altLang="ko-KR" sz="1200"/>
          </a:p>
          <a:p>
            <a:r>
              <a:rPr lang="en-US" altLang="ko-KR" sz="1200" smtClean="0"/>
              <a:t>		system.out.println(high, l);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//system.out.printf(“%d %d “, high, l);</a:t>
            </a:r>
            <a:endParaRPr lang="en-US" altLang="ko-KR" sz="1200"/>
          </a:p>
          <a:p>
            <a:r>
              <a:rPr lang="en-US" altLang="ko-KR" sz="1200" smtClean="0"/>
              <a:t>	}// main()</a:t>
            </a:r>
            <a:endParaRPr lang="en-US" altLang="ko-KR" sz="1200"/>
          </a:p>
          <a:p>
            <a:r>
              <a:rPr lang="en-US" altLang="ko-KR" sz="1200" smtClean="0"/>
              <a:t>}//////////////////class </a:t>
            </a:r>
            <a:r>
              <a:rPr lang="ko-KR" altLang="en-US" sz="1200" smtClean="0"/>
              <a:t>끝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xmlns="" val="168674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62754"/>
            <a:ext cx="9095238" cy="5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5577" y="5238942"/>
            <a:ext cx="25364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3: MAX</a:t>
            </a:r>
          </a:p>
          <a:p>
            <a:r>
              <a:rPr lang="en-US" altLang="ko-KR" sz="1200" dirty="0" smtClean="0"/>
              <a:t>5: </a:t>
            </a:r>
            <a:r>
              <a:rPr lang="ko-KR" altLang="en-US" sz="1200" dirty="0"/>
              <a:t>변경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50547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63481"/>
            <a:ext cx="9152381" cy="5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55577" y="5238942"/>
            <a:ext cx="25364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3: MAX</a:t>
            </a:r>
          </a:p>
        </p:txBody>
      </p:sp>
    </p:spTree>
    <p:extLst>
      <p:ext uri="{BB962C8B-B14F-4D97-AF65-F5344CB8AC3E}">
        <p14:creationId xmlns:p14="http://schemas.microsoft.com/office/powerpoint/2010/main" xmlns="" val="40753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184326"/>
            <a:ext cx="10153883" cy="52516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36847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이벤트   </a:t>
            </a:r>
            <a:r>
              <a:rPr lang="en-US" altLang="ko-KR" sz="1200" dirty="0" smtClean="0"/>
              <a:t>3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MAX</a:t>
            </a:r>
            <a:r>
              <a:rPr lang="ko-KR" altLang="en-US" sz="1200" dirty="0" smtClean="0"/>
              <a:t>    </a:t>
            </a:r>
            <a:r>
              <a:rPr lang="en-US" altLang="ko-KR" sz="1200" dirty="0" smtClean="0"/>
              <a:t>4: </a:t>
            </a:r>
            <a:r>
              <a:rPr lang="ko-KR" altLang="en-US" sz="1200" dirty="0" smtClean="0"/>
              <a:t>선분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97130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데이터베이스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147589"/>
            <a:ext cx="11559836" cy="3893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368478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이벤트    </a:t>
            </a:r>
            <a:r>
              <a:rPr lang="en-US" altLang="ko-KR" sz="1200" dirty="0" smtClean="0"/>
              <a:t>4: </a:t>
            </a:r>
            <a:r>
              <a:rPr lang="ko-KR" altLang="en-US" sz="1200" dirty="0" smtClean="0"/>
              <a:t>선분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22820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8"/>
            <a:ext cx="9457143" cy="25904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159" y="3676082"/>
            <a:ext cx="10752381" cy="2647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PI (Process Innovation)   2: 7S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869529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1" y="1089986"/>
            <a:ext cx="11216877" cy="1829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3: 5 Force   4: Six Sigma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15612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8"/>
            <a:ext cx="9457143" cy="25904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3840167"/>
            <a:ext cx="10382656" cy="2455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EP (Enterprise Portal)   2: EDI (Electronic Data Interchange)  3: </a:t>
            </a:r>
            <a:r>
              <a:rPr lang="ko-KR" altLang="en-US" sz="1200" dirty="0" err="1" smtClean="0"/>
              <a:t>데이터마이닝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60951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8"/>
            <a:ext cx="9457143" cy="2590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3475020"/>
            <a:ext cx="9171428" cy="299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849" y="6245190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EA (Enterprise Architecture)   2: </a:t>
            </a:r>
            <a:r>
              <a:rPr lang="en-US" altLang="ko-KR" sz="1200" dirty="0"/>
              <a:t>ERP </a:t>
            </a:r>
            <a:r>
              <a:rPr lang="en-US" altLang="ko-KR" sz="1200" dirty="0" smtClean="0"/>
              <a:t>(Enterprise </a:t>
            </a:r>
            <a:r>
              <a:rPr lang="en-US" altLang="ko-KR" sz="1200" dirty="0"/>
              <a:t>Resource Planning)  </a:t>
            </a:r>
            <a:r>
              <a:rPr lang="en-US" altLang="ko-KR" sz="1200" dirty="0" smtClean="0"/>
              <a:t>3</a:t>
            </a:r>
            <a:r>
              <a:rPr lang="en-US" altLang="ko-KR" sz="1200" dirty="0"/>
              <a:t>: EAI (Enterprise Application </a:t>
            </a:r>
            <a:r>
              <a:rPr lang="en-US" altLang="ko-KR" sz="1200" dirty="0" smtClean="0"/>
              <a:t>Integration)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30620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368913"/>
            <a:ext cx="11177950" cy="4755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245190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4: MOT (Moment of Truth)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59280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8"/>
            <a:ext cx="9457143" cy="2590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3598075"/>
            <a:ext cx="9409524" cy="3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029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3" y="1930951"/>
            <a:ext cx="5925372" cy="41793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2000" y="353727"/>
            <a:ext cx="4413891" cy="57565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193" y="1060927"/>
            <a:ext cx="7407727" cy="723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10000      2: INT(T/M)      3:  T-(PM(K)*M)      4: M/5      5: TM(K)+PM(K)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384093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243592"/>
            <a:ext cx="11129318" cy="4008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AS-IS   2: CSF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71737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224181"/>
            <a:ext cx="11241590" cy="4121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2: CSF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83570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27545"/>
            <a:ext cx="10509734" cy="55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839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330" y="914398"/>
            <a:ext cx="10238777" cy="58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983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8"/>
            <a:ext cx="9619048" cy="5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972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1" y="1062639"/>
            <a:ext cx="10924027" cy="42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56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914398"/>
            <a:ext cx="7860319" cy="5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10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330741"/>
            <a:ext cx="10327782" cy="298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509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업무프로세스 실무응용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669" y="914399"/>
            <a:ext cx="7203670" cy="5095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669" y="6000806"/>
            <a:ext cx="7062993" cy="857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0173" y="6266097"/>
            <a:ext cx="21054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3: </a:t>
            </a:r>
            <a:r>
              <a:rPr lang="ko-KR" altLang="en-US" sz="1200" dirty="0" smtClean="0"/>
              <a:t>사무국</a:t>
            </a:r>
            <a:r>
              <a:rPr lang="en-US" altLang="ko-KR" sz="1200" dirty="0" smtClean="0"/>
              <a:t>      4: </a:t>
            </a:r>
            <a:r>
              <a:rPr lang="ko-KR" altLang="en-US" sz="1200" dirty="0" smtClean="0"/>
              <a:t>서면평가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86071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65" y="1109321"/>
            <a:ext cx="12306150" cy="5553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1500292"/>
            <a:ext cx="10612000" cy="4783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1</a:t>
            </a:r>
            <a:r>
              <a:rPr lang="en-US" altLang="ko-KR" sz="1200" dirty="0"/>
              <a:t>: ITIL(Information Technology Infrastructure </a:t>
            </a:r>
            <a:r>
              <a:rPr lang="en-US" altLang="ko-KR" sz="1200" dirty="0" smtClean="0"/>
              <a:t>Library)   2: SLA (Service Level Agreement)   3: ITSM (Information Technology Service Management)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06836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09" y="1438881"/>
            <a:ext cx="6323809" cy="30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409" y="4635118"/>
            <a:ext cx="6361905" cy="17142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2706" y="103038"/>
            <a:ext cx="4999293" cy="65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018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61988"/>
            <a:ext cx="10720750" cy="5355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endParaRPr lang="en-US" altLang="ko-KR" sz="1400" b="1" dirty="0" smtClean="0"/>
          </a:p>
          <a:p>
            <a:r>
              <a:rPr lang="en-US" altLang="ko-KR" sz="1200" dirty="0" smtClean="0"/>
              <a:t>4: ISO2000 (International Standard   5: Delivery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74460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65" y="1109321"/>
            <a:ext cx="12306150" cy="5553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2141851"/>
            <a:ext cx="11428173" cy="3461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순서대로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200" dirty="0" smtClean="0"/>
              <a:t>1: Digital Forensics       2: Cyber Bullying     3: </a:t>
            </a:r>
            <a:r>
              <a:rPr lang="ko-KR" altLang="en-US" sz="1200" dirty="0" err="1" smtClean="0"/>
              <a:t>하둡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Hadoop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63943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1" y="1620528"/>
            <a:ext cx="11502845" cy="32328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순서대로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200" dirty="0" smtClean="0"/>
              <a:t>1: LBSNS       2: Digital </a:t>
            </a:r>
            <a:r>
              <a:rPr lang="en-US" altLang="ko-KR" sz="1200" dirty="0" err="1" smtClean="0"/>
              <a:t>Prosumer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736768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65" y="1109321"/>
            <a:ext cx="12306150" cy="5553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3753" y="1859599"/>
            <a:ext cx="10984523" cy="294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(             )</a:t>
            </a:r>
            <a:r>
              <a:rPr lang="ko-KR" altLang="en-US" smtClean="0"/>
              <a:t>은</a:t>
            </a:r>
            <a:r>
              <a:rPr lang="en-US" altLang="ko-KR" smtClean="0"/>
              <a:t>/</a:t>
            </a:r>
            <a:r>
              <a:rPr lang="ko-KR" altLang="en-US" smtClean="0"/>
              <a:t>는 지능적이고 </a:t>
            </a:r>
            <a:r>
              <a:rPr lang="ko-KR" altLang="en-US"/>
              <a:t>꾸준한 해킹 위협</a:t>
            </a:r>
            <a:r>
              <a:rPr lang="en-US" altLang="ko-KR"/>
              <a:t>. </a:t>
            </a:r>
            <a:r>
              <a:rPr lang="ko-KR" altLang="en-US"/>
              <a:t>선진</a:t>
            </a:r>
            <a:r>
              <a:rPr lang="en-US" altLang="ko-KR"/>
              <a:t>(advanced) </a:t>
            </a:r>
            <a:r>
              <a:rPr lang="ko-KR" altLang="en-US"/>
              <a:t>컴퓨팅 기술로 집요하게</a:t>
            </a:r>
            <a:r>
              <a:rPr lang="en-US" altLang="ko-KR"/>
              <a:t>(persistent) </a:t>
            </a:r>
            <a:r>
              <a:rPr lang="ko-KR" altLang="en-US"/>
              <a:t>해킹을 꾀하는 것으로 이해할 수 있다</a:t>
            </a:r>
            <a:r>
              <a:rPr lang="en-US" altLang="ko-KR"/>
              <a:t>. </a:t>
            </a:r>
            <a:r>
              <a:rPr lang="ko-KR" altLang="en-US"/>
              <a:t>방화벽 같은 보안체계를 우회하는 사례가 많아 ‘지능적’이라고 평가됐다</a:t>
            </a:r>
            <a:r>
              <a:rPr lang="en-US" altLang="ko-KR"/>
              <a:t>. </a:t>
            </a:r>
            <a:r>
              <a:rPr lang="ko-KR" altLang="en-US"/>
              <a:t>특히 미리 정해 둔 표적의 정보를 꾸준히 모아 약점을 파악한 뒤 공격하기 때문에 피해가 크다</a:t>
            </a:r>
            <a:r>
              <a:rPr lang="en-US" altLang="ko-KR"/>
              <a:t>. 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2010</a:t>
            </a:r>
            <a:r>
              <a:rPr lang="ko-KR" altLang="en-US"/>
              <a:t>년 </a:t>
            </a:r>
            <a:r>
              <a:rPr lang="en-US" altLang="ko-KR"/>
              <a:t>7</a:t>
            </a:r>
            <a:r>
              <a:rPr lang="ko-KR" altLang="en-US"/>
              <a:t>월 이란 원자력발전소를 멈추게 한 사이버 공격에 쓰인 것으로 알려져 널리 이야깃거리가 됐다</a:t>
            </a:r>
            <a:r>
              <a:rPr lang="en-US" altLang="ko-KR"/>
              <a:t>. </a:t>
            </a:r>
            <a:r>
              <a:rPr lang="ko-KR" altLang="en-US"/>
              <a:t>한국에서도 </a:t>
            </a:r>
            <a:r>
              <a:rPr lang="en-US" altLang="ko-KR"/>
              <a:t>2011</a:t>
            </a:r>
            <a:r>
              <a:rPr lang="ko-KR" altLang="en-US"/>
              <a:t>년 </a:t>
            </a:r>
            <a:r>
              <a:rPr lang="en-US" altLang="ko-KR"/>
              <a:t>4</a:t>
            </a:r>
            <a:r>
              <a:rPr lang="ko-KR" altLang="en-US"/>
              <a:t>월 농협의 전산망이 이 공격에 당했다</a:t>
            </a:r>
            <a:r>
              <a:rPr lang="en-US" altLang="ko-KR"/>
              <a:t>. </a:t>
            </a:r>
            <a:r>
              <a:rPr lang="ko-KR" altLang="en-US"/>
              <a:t>특히 </a:t>
            </a:r>
            <a:r>
              <a:rPr lang="en-US" altLang="ko-KR"/>
              <a:t>2013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 </a:t>
            </a:r>
            <a:r>
              <a:rPr lang="en-US" altLang="ko-KR"/>
              <a:t>20</a:t>
            </a:r>
            <a:r>
              <a:rPr lang="ko-KR" altLang="en-US"/>
              <a:t>일 </a:t>
            </a:r>
            <a:r>
              <a:rPr lang="en-US" altLang="ko-KR"/>
              <a:t>MBC·YTN·</a:t>
            </a:r>
            <a:r>
              <a:rPr lang="ko-KR" altLang="en-US"/>
              <a:t>신한은행을 향한 사이버 테러도 같은 수법이었던 것으로 추정됐다</a:t>
            </a:r>
            <a:r>
              <a:rPr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순서대로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200" dirty="0" smtClean="0"/>
              <a:t>1: APT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9328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4112" y="1191384"/>
            <a:ext cx="11693765" cy="544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(                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는 합법적으로 </a:t>
            </a:r>
            <a:r>
              <a:rPr lang="ko-KR" altLang="en-US" dirty="0"/>
              <a:t>소유하고 있던 사용자의 도메인을 탈취하거나 도메인 네임 시스템</a:t>
            </a:r>
            <a:r>
              <a:rPr lang="en-US" altLang="ko-KR" dirty="0"/>
              <a:t>(DNS) </a:t>
            </a:r>
            <a:r>
              <a:rPr lang="ko-KR" altLang="en-US" dirty="0"/>
              <a:t>이름을 속여 사용자들이 진짜 사이트로 오인하도록 유도하여 개인 정보를 훔치는 새로운 </a:t>
            </a:r>
            <a:r>
              <a:rPr lang="ko-KR" altLang="en-US" dirty="0" smtClean="0"/>
              <a:t>수법이다</a:t>
            </a:r>
            <a:r>
              <a:rPr lang="en-US" altLang="ko-KR" dirty="0" smtClean="0"/>
              <a:t>. </a:t>
            </a:r>
            <a:r>
              <a:rPr lang="ko-KR" altLang="en-US" dirty="0" err="1"/>
              <a:t>피싱</a:t>
            </a:r>
            <a:r>
              <a:rPr lang="en-US" altLang="ko-KR" dirty="0"/>
              <a:t>(Phishing)</a:t>
            </a:r>
            <a:r>
              <a:rPr lang="ko-KR" altLang="en-US" dirty="0"/>
              <a:t>에 이은 신종 인터넷 사기 수법이다</a:t>
            </a:r>
            <a:r>
              <a:rPr lang="en-US" altLang="ko-KR" dirty="0"/>
              <a:t>. </a:t>
            </a:r>
            <a:r>
              <a:rPr lang="ko-KR" altLang="en-US" dirty="0"/>
              <a:t>기존 </a:t>
            </a:r>
            <a:r>
              <a:rPr lang="ko-KR" altLang="en-US" dirty="0" err="1"/>
              <a:t>피싱이</a:t>
            </a:r>
            <a:r>
              <a:rPr lang="ko-KR" altLang="en-US" dirty="0"/>
              <a:t> 금융 기관 등의 웹 사이트에서 보낸 </a:t>
            </a:r>
            <a:r>
              <a:rPr lang="ko-KR" altLang="en-US" dirty="0" err="1"/>
              <a:t>이메일로</a:t>
            </a:r>
            <a:r>
              <a:rPr lang="ko-KR" altLang="en-US" dirty="0"/>
              <a:t> 위장하여 링크를 유도해 개인의 인증 번호나 신용 카드 번호</a:t>
            </a:r>
            <a:r>
              <a:rPr lang="en-US" altLang="ko-KR" dirty="0"/>
              <a:t>, </a:t>
            </a:r>
            <a:r>
              <a:rPr lang="ko-KR" altLang="en-US" dirty="0"/>
              <a:t>계좌 정보 등을 빼내는 반면</a:t>
            </a:r>
            <a:r>
              <a:rPr lang="en-US" altLang="ko-KR" dirty="0"/>
              <a:t>, </a:t>
            </a:r>
            <a:r>
              <a:rPr lang="en-US" altLang="ko-KR" dirty="0" smtClean="0"/>
              <a:t>(                )</a:t>
            </a:r>
            <a:r>
              <a:rPr lang="ko-KR" altLang="en-US" dirty="0" smtClean="0"/>
              <a:t>은 </a:t>
            </a:r>
            <a:r>
              <a:rPr lang="ko-KR" altLang="en-US" dirty="0"/>
              <a:t>아예 해당 사이트가 공식적으로 운영하고 있던 도메인 자체를 탈취한다</a:t>
            </a:r>
            <a:r>
              <a:rPr lang="en-US" altLang="ko-KR" dirty="0"/>
              <a:t>. </a:t>
            </a:r>
            <a:r>
              <a:rPr lang="ko-KR" altLang="en-US" dirty="0"/>
              <a:t>사용자들은 늘 이용하는 사이트로 알고 의심하지 않고 개인 </a:t>
            </a:r>
            <a:r>
              <a:rPr lang="en-US" altLang="ko-KR" dirty="0"/>
              <a:t>ID, </a:t>
            </a:r>
            <a:r>
              <a:rPr lang="ko-KR" altLang="en-US" dirty="0"/>
              <a:t>패스워드</a:t>
            </a:r>
            <a:r>
              <a:rPr lang="en-US" altLang="ko-KR" dirty="0"/>
              <a:t>, </a:t>
            </a:r>
            <a:r>
              <a:rPr lang="ko-KR" altLang="en-US" dirty="0"/>
              <a:t>계좌 정보 등을 노출하는 것이 특징이다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(                </a:t>
            </a:r>
            <a:r>
              <a:rPr lang="en-US" altLang="ko-KR" dirty="0"/>
              <a:t>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는 </a:t>
            </a:r>
            <a:r>
              <a:rPr lang="ko-KR" altLang="en-US" dirty="0"/>
              <a:t>러시아의 위성 항법 시스템이다</a:t>
            </a:r>
            <a:r>
              <a:rPr lang="en-US" altLang="ko-KR" dirty="0"/>
              <a:t>. </a:t>
            </a:r>
            <a:r>
              <a:rPr lang="ko-KR" altLang="en-US" dirty="0"/>
              <a:t>인공위성 네트워크를 이용해 지상의 목표물 위치를 정확히 추적해낸다</a:t>
            </a:r>
            <a:r>
              <a:rPr lang="en-US" altLang="ko-KR" dirty="0"/>
              <a:t>. </a:t>
            </a:r>
            <a:r>
              <a:rPr lang="ko-KR" altLang="en-US" dirty="0" err="1"/>
              <a:t>글로나스는</a:t>
            </a:r>
            <a:r>
              <a:rPr lang="ko-KR" altLang="en-US" dirty="0"/>
              <a:t> 약 </a:t>
            </a:r>
            <a:r>
              <a:rPr lang="en-US" altLang="ko-KR" dirty="0"/>
              <a:t>64.8</a:t>
            </a:r>
            <a:r>
              <a:rPr lang="ko-KR" altLang="en-US" dirty="0"/>
              <a:t>도 경사각을 지닌 거의 원형궤도에 가까운 </a:t>
            </a:r>
            <a:r>
              <a:rPr lang="en-US" altLang="ko-KR" dirty="0"/>
              <a:t>3</a:t>
            </a:r>
            <a:r>
              <a:rPr lang="ko-KR" altLang="en-US" dirty="0"/>
              <a:t>개의 궤도 면상에 배치된 </a:t>
            </a:r>
            <a:r>
              <a:rPr lang="en-US" altLang="ko-KR" dirty="0"/>
              <a:t>24</a:t>
            </a:r>
            <a:r>
              <a:rPr lang="ko-KR" altLang="en-US" dirty="0"/>
              <a:t>개의 위성으로 구성된다</a:t>
            </a:r>
            <a:r>
              <a:rPr lang="en-US" altLang="ko-KR" dirty="0"/>
              <a:t>. </a:t>
            </a:r>
            <a:r>
              <a:rPr lang="ko-KR" altLang="en-US" dirty="0" err="1"/>
              <a:t>글로나스는</a:t>
            </a:r>
            <a:r>
              <a:rPr lang="ko-KR" altLang="en-US" dirty="0"/>
              <a:t> </a:t>
            </a:r>
            <a:r>
              <a:rPr lang="en-US" altLang="ko-KR" dirty="0"/>
              <a:t>1602 MHz</a:t>
            </a:r>
            <a:r>
              <a:rPr lang="ko-KR" altLang="en-US" dirty="0"/>
              <a:t>와 </a:t>
            </a:r>
            <a:r>
              <a:rPr lang="en-US" altLang="ko-KR" dirty="0"/>
              <a:t>1246 MHz</a:t>
            </a:r>
            <a:r>
              <a:rPr lang="ko-KR" altLang="en-US" dirty="0"/>
              <a:t>의 주파수 분할 다중 접속</a:t>
            </a:r>
            <a:r>
              <a:rPr lang="en-US" altLang="ko-KR" dirty="0"/>
              <a:t>(FDMA) </a:t>
            </a:r>
            <a:r>
              <a:rPr lang="ko-KR" altLang="en-US" dirty="0"/>
              <a:t>방식을 사용한다</a:t>
            </a:r>
            <a:r>
              <a:rPr lang="en-US" altLang="ko-KR" dirty="0"/>
              <a:t>. </a:t>
            </a:r>
            <a:r>
              <a:rPr lang="ko-KR" altLang="en-US" dirty="0" err="1"/>
              <a:t>글로나스</a:t>
            </a:r>
            <a:r>
              <a:rPr lang="ko-KR" altLang="en-US" dirty="0"/>
              <a:t> 개발은 </a:t>
            </a:r>
            <a:r>
              <a:rPr lang="en-US" altLang="ko-KR" dirty="0"/>
              <a:t>1976</a:t>
            </a:r>
            <a:r>
              <a:rPr lang="ko-KR" altLang="en-US" dirty="0"/>
              <a:t>년에 시작되었으나 </a:t>
            </a:r>
            <a:r>
              <a:rPr lang="en-US" altLang="ko-KR" dirty="0"/>
              <a:t>2010</a:t>
            </a:r>
            <a:r>
              <a:rPr lang="ko-KR" altLang="en-US" dirty="0"/>
              <a:t>년부터 본격 상용화되어 </a:t>
            </a:r>
            <a:r>
              <a:rPr lang="ko-KR" altLang="en-US" dirty="0" err="1"/>
              <a:t>스마트폰에서도</a:t>
            </a:r>
            <a:r>
              <a:rPr lang="ko-KR" altLang="en-US" dirty="0"/>
              <a:t> 이용할 수 있게 되었다</a:t>
            </a:r>
            <a:r>
              <a:rPr lang="en-US" altLang="ko-KR" dirty="0"/>
              <a:t>. </a:t>
            </a:r>
            <a:r>
              <a:rPr lang="ko-KR" altLang="en-US" dirty="0"/>
              <a:t>이외에도 세계 위성 항법 시스템</a:t>
            </a:r>
            <a:r>
              <a:rPr lang="en-US" altLang="ko-KR" dirty="0"/>
              <a:t>(GNSS)</a:t>
            </a:r>
            <a:r>
              <a:rPr lang="ko-KR" altLang="en-US" dirty="0"/>
              <a:t>으로는 미국의 </a:t>
            </a:r>
            <a:r>
              <a:rPr lang="en-US" altLang="ko-KR" dirty="0"/>
              <a:t>GPS, </a:t>
            </a:r>
            <a:r>
              <a:rPr lang="ko-KR" altLang="en-US" dirty="0"/>
              <a:t>유럽연합의 갈릴레오</a:t>
            </a:r>
            <a:r>
              <a:rPr lang="en-US" altLang="ko-KR" dirty="0"/>
              <a:t>(Galileo), </a:t>
            </a:r>
            <a:r>
              <a:rPr lang="ko-KR" altLang="en-US" dirty="0"/>
              <a:t>중국의 북두</a:t>
            </a:r>
            <a:r>
              <a:rPr lang="en-US" altLang="ko-KR" dirty="0"/>
              <a:t>(</a:t>
            </a:r>
            <a:r>
              <a:rPr lang="en-US" altLang="ko-KR" dirty="0" err="1"/>
              <a:t>BeiDou</a:t>
            </a:r>
            <a:r>
              <a:rPr lang="en-US" altLang="ko-KR" dirty="0"/>
              <a:t>)</a:t>
            </a:r>
            <a:r>
              <a:rPr lang="ko-KR" altLang="en-US" dirty="0"/>
              <a:t>와 지역 체계인 일본의 </a:t>
            </a:r>
            <a:r>
              <a:rPr lang="ko-KR" altLang="en-US" dirty="0" err="1"/>
              <a:t>준텐초</a:t>
            </a:r>
            <a:r>
              <a:rPr lang="en-US" altLang="ko-KR" dirty="0"/>
              <a:t>(QZSS) 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순서대로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200" dirty="0" smtClean="0"/>
              <a:t>1: </a:t>
            </a:r>
            <a:r>
              <a:rPr lang="ko-KR" altLang="en-US" sz="1200" dirty="0" err="1" smtClean="0"/>
              <a:t>파밍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(Pharming)       2: GLONASS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421269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(IT </a:t>
            </a:r>
            <a:r>
              <a:rPr lang="ko-KR" altLang="en-US" smtClean="0"/>
              <a:t>신기술 동향 및 시스템 관리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4112" y="1191384"/>
            <a:ext cx="1169376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(                )</a:t>
            </a:r>
            <a:r>
              <a:rPr lang="ko-KR" altLang="en-US" smtClean="0"/>
              <a:t>은</a:t>
            </a:r>
            <a:r>
              <a:rPr lang="en-US" altLang="ko-KR" smtClean="0"/>
              <a:t>/</a:t>
            </a:r>
            <a:r>
              <a:rPr lang="ko-KR" altLang="en-US"/>
              <a:t>는 휴대 전화가 없으면 불안해지고 심지어 공포심까지 느끼는 증상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(                )</a:t>
            </a:r>
            <a:r>
              <a:rPr lang="ko-KR" altLang="en-US" smtClean="0"/>
              <a:t>은</a:t>
            </a:r>
            <a:r>
              <a:rPr lang="en-US" altLang="ko-KR" smtClean="0"/>
              <a:t>/</a:t>
            </a:r>
            <a:r>
              <a:rPr lang="ko-KR" altLang="en-US"/>
              <a:t>는 서비스 거부 공격</a:t>
            </a:r>
            <a:r>
              <a:rPr lang="en-US" altLang="ko-KR"/>
              <a:t>, </a:t>
            </a:r>
            <a:r>
              <a:rPr lang="ko-KR" altLang="en-US"/>
              <a:t>시스템을 악의적으로 공격해 해당 시스템의 자원을 부족하게 하여 원래 의도된 용도로 사용하지 못하게 하는 공격이다</a:t>
            </a:r>
            <a:r>
              <a:rPr lang="en-US" altLang="ko-KR"/>
              <a:t>. </a:t>
            </a:r>
            <a:r>
              <a:rPr lang="ko-KR" altLang="en-US"/>
              <a:t>특정 서버에게 수많은 접속 시도를 만들어 다른 이용자가 정상적으로 서비스 이용을 하지 못하게 하거나</a:t>
            </a:r>
            <a:r>
              <a:rPr lang="en-US" altLang="ko-KR"/>
              <a:t>, </a:t>
            </a:r>
            <a:r>
              <a:rPr lang="ko-KR" altLang="en-US"/>
              <a:t>서버의 </a:t>
            </a:r>
            <a:r>
              <a:rPr lang="en-US" altLang="ko-KR"/>
              <a:t>TCP </a:t>
            </a:r>
            <a:r>
              <a:rPr lang="ko-KR" altLang="en-US"/>
              <a:t>연결을 바닥내는 등의 공격이 이 범위에 포함된다</a:t>
            </a:r>
            <a:r>
              <a:rPr lang="en-US" altLang="ko-KR"/>
              <a:t>. </a:t>
            </a:r>
            <a:r>
              <a:rPr lang="ko-KR" altLang="en-US"/>
              <a:t>수단</a:t>
            </a:r>
            <a:r>
              <a:rPr lang="en-US" altLang="ko-KR"/>
              <a:t>, </a:t>
            </a:r>
            <a:r>
              <a:rPr lang="ko-KR" altLang="en-US"/>
              <a:t>동기</a:t>
            </a:r>
            <a:r>
              <a:rPr lang="en-US" altLang="ko-KR"/>
              <a:t>, </a:t>
            </a:r>
            <a:r>
              <a:rPr lang="ko-KR" altLang="en-US"/>
              <a:t>표적은 다양할 수 있지만</a:t>
            </a:r>
            <a:r>
              <a:rPr lang="en-US" altLang="ko-KR"/>
              <a:t>, </a:t>
            </a:r>
            <a:r>
              <a:rPr lang="ko-KR" altLang="en-US"/>
              <a:t>보통 인터넷 사이트 또는 서비스의 기능을 일시적 또는 무기한으로 방해 또는 중단을 초래한다</a:t>
            </a:r>
            <a:r>
              <a:rPr lang="en-US" altLang="ko-KR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순서대로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200" dirty="0" smtClean="0"/>
              <a:t>1: </a:t>
            </a:r>
            <a:r>
              <a:rPr lang="ko-KR" altLang="en-US" sz="1200" dirty="0" err="1" smtClean="0"/>
              <a:t>노모포비아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Nomophobia</a:t>
            </a:r>
            <a:r>
              <a:rPr lang="en-US" altLang="ko-KR" sz="1200" dirty="0" smtClean="0"/>
              <a:t>)       2: Dos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18470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전산영어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010412"/>
            <a:ext cx="9000000" cy="476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112" y="1766655"/>
            <a:ext cx="11490127" cy="3368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VPN       2: Augmented Reality (AR)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90409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전산영어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272087"/>
            <a:ext cx="11549468" cy="33468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3:  </a:t>
            </a:r>
            <a:r>
              <a:rPr lang="en-US" altLang="ko-KR" sz="1200" dirty="0" err="1" smtClean="0"/>
              <a:t>DDos</a:t>
            </a:r>
            <a:r>
              <a:rPr lang="en-US" altLang="ko-KR" sz="1200" dirty="0" smtClean="0"/>
              <a:t>      4: VoIP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45208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전산영어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112" y="1239040"/>
            <a:ext cx="11527086" cy="14689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4112" y="2880083"/>
            <a:ext cx="1152708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[ </a:t>
            </a:r>
            <a:r>
              <a:rPr lang="ko-KR" altLang="en-US" smtClean="0"/>
              <a:t>추가문제 </a:t>
            </a:r>
            <a:r>
              <a:rPr lang="en-US" altLang="ko-KR" smtClean="0"/>
              <a:t>]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mtClean="0"/>
              <a:t>(       ) </a:t>
            </a:r>
            <a:r>
              <a:rPr lang="en-US" altLang="ko-KR"/>
              <a:t>is a layout engine designed to allow web browsers to render web pages. The </a:t>
            </a:r>
            <a:r>
              <a:rPr lang="en-US" altLang="ko-KR" smtClean="0"/>
              <a:t>(      ) </a:t>
            </a:r>
            <a:r>
              <a:rPr lang="en-US" altLang="ko-KR"/>
              <a:t>engine provides a set of classes to display web content in windows, and implements browser features such as following links when clicked by the user, managing a back-forward list, and managing a history of pages recently visited.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5: DRM   </a:t>
            </a:r>
            <a:r>
              <a:rPr lang="ko-KR" altLang="en-US" sz="1200" dirty="0" smtClean="0"/>
              <a:t>추가문제</a:t>
            </a:r>
            <a:r>
              <a:rPr lang="en-US" altLang="ko-KR" sz="1200" dirty="0" smtClean="0"/>
              <a:t>: HTML5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83060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전산영어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4112" y="1168514"/>
            <a:ext cx="1152708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In Web development, a (        ) </a:t>
            </a:r>
            <a:r>
              <a:rPr lang="en-US" altLang="ko-KR"/>
              <a:t>is </a:t>
            </a:r>
            <a:r>
              <a:rPr lang="en-US" altLang="ko-KR" smtClean="0"/>
              <a:t>a Web page or application that uses and combines data, presentation or functionality from two or more sources to create new services.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The term implies easy, fast integration, frequently using open APIs and data sources to produce enriched results that were not necessarily the original reason for producing the raw source data.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To be able to permanently access the data of other services, (       ) are generally client applications or hosted online. Since 2010, two major (       ) vendors have added support for hosted deployment based on Cloud computing solutions.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ko-KR" altLang="en-US" sz="1200" dirty="0" smtClean="0"/>
              <a:t>추가문제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Mashup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54093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3236"/>
            <a:ext cx="636422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#define LEN 9</a:t>
            </a:r>
          </a:p>
          <a:p>
            <a:r>
              <a:rPr lang="en-US" altLang="ko-KR" sz="1200" smtClean="0"/>
              <a:t>#include &lt;stdio.h&gt;</a:t>
            </a:r>
          </a:p>
          <a:p>
            <a:r>
              <a:rPr lang="en-US" altLang="ko-KR" sz="1200" smtClean="0"/>
              <a:t>#include &lt;string.h&gt;</a:t>
            </a:r>
          </a:p>
          <a:p>
            <a:r>
              <a:rPr lang="en-US" altLang="ko-KR" sz="1200" smtClean="0"/>
              <a:t>struct employee {</a:t>
            </a:r>
          </a:p>
          <a:p>
            <a:r>
              <a:rPr lang="en-US" altLang="ko-KR" sz="1200" smtClean="0"/>
              <a:t>	char n[10];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int p,  pm[9];</a:t>
            </a:r>
            <a:r>
              <a:rPr lang="en-US" altLang="ko-KR" sz="1200"/>
              <a:t>	</a:t>
            </a:r>
            <a:endParaRPr lang="en-US" altLang="ko-KR" sz="1200" smtClean="0"/>
          </a:p>
          <a:p>
            <a:r>
              <a:rPr lang="en-US" altLang="ko-KR" sz="1200" smtClean="0"/>
              <a:t>}; </a:t>
            </a:r>
            <a:endParaRPr lang="en-US" altLang="ko-KR" sz="1200"/>
          </a:p>
          <a:p>
            <a:r>
              <a:rPr lang="en-US" altLang="ko-KR" sz="1200" smtClean="0"/>
              <a:t>main()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FILE *inputFile;</a:t>
            </a:r>
            <a:r>
              <a:rPr lang="en-US" altLang="ko-KR" sz="1200"/>
              <a:t>	</a:t>
            </a:r>
            <a:endParaRPr lang="en-US" altLang="ko-KR" sz="1200" smtClean="0"/>
          </a:p>
          <a:p>
            <a:r>
              <a:rPr lang="en-US" altLang="ko-KR" sz="1200"/>
              <a:t>	</a:t>
            </a:r>
            <a:r>
              <a:rPr lang="en-US" altLang="ko-KR" sz="1200" smtClean="0"/>
              <a:t>inutFile = fopen(“pdata.txt”, “r”);</a:t>
            </a:r>
            <a:r>
              <a:rPr lang="en-US" altLang="ko-KR" sz="1200"/>
              <a:t>	</a:t>
            </a:r>
            <a:endParaRPr lang="en-US" altLang="ko-KR" sz="1200" smtClean="0"/>
          </a:p>
          <a:p>
            <a:r>
              <a:rPr lang="en-US" altLang="ko-KR" sz="1200"/>
              <a:t>	</a:t>
            </a:r>
            <a:r>
              <a:rPr lang="en-US" altLang="ko-KR" sz="1200" smtClean="0"/>
              <a:t>struct employee emp;</a:t>
            </a:r>
            <a:endParaRPr lang="en-US" altLang="ko-KR" sz="1200"/>
          </a:p>
          <a:p>
            <a:r>
              <a:rPr lang="en-US" altLang="ko-KR" sz="1200" smtClean="0"/>
              <a:t>	int tm[9], k, t, m, sw; </a:t>
            </a:r>
          </a:p>
          <a:p>
            <a:r>
              <a:rPr lang="en-US" altLang="ko-KR" sz="1200" smtClean="0"/>
              <a:t>	printf(“========== </a:t>
            </a:r>
            <a:r>
              <a:rPr lang="ko-KR" altLang="en-US" sz="1200" smtClean="0"/>
              <a:t>출장비 지급 일람표 </a:t>
            </a:r>
            <a:r>
              <a:rPr lang="en-US" altLang="ko-KR" sz="1200" smtClean="0"/>
              <a:t>=========“);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printf(“ </a:t>
            </a:r>
            <a:r>
              <a:rPr lang="ko-KR" altLang="en-US" sz="1200" smtClean="0"/>
              <a:t>성명 출장비 만원 오천원 천원 오백원 백원 오십원 십원 오원 일원 </a:t>
            </a:r>
            <a:r>
              <a:rPr lang="en-US" altLang="ko-KR" sz="1200" smtClean="0"/>
              <a:t>\n“);</a:t>
            </a:r>
          </a:p>
          <a:p>
            <a:r>
              <a:rPr lang="ko-KR" altLang="en-US" sz="1200" smtClean="0"/>
              <a:t>  </a:t>
            </a:r>
            <a:r>
              <a:rPr lang="en-US" altLang="ko-KR" sz="1200" smtClean="0"/>
              <a:t>	for(k=0; k&lt;LEN; k++) </a:t>
            </a:r>
          </a:p>
          <a:p>
            <a:r>
              <a:rPr lang="en-US" altLang="ko-KR" sz="1200" smtClean="0"/>
              <a:t>		tm[k] = emp.pm[k] = 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fscanf(inputFile, “%s %d”, emp.n, &amp;emp.p);</a:t>
            </a:r>
            <a:endParaRPr lang="en-US" altLang="ko-KR" sz="1200"/>
          </a:p>
          <a:p>
            <a:r>
              <a:rPr lang="en-US" altLang="ko-KR" sz="1200" smtClean="0"/>
              <a:t>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do{</a:t>
            </a:r>
          </a:p>
          <a:p>
            <a:r>
              <a:rPr lang="en-US" altLang="ko-KR" sz="1200" smtClean="0"/>
              <a:t>		if(strcmp(emp.n, “quit”) !=0){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printf(“</a:t>
            </a:r>
            <a:r>
              <a:rPr lang="ko-KR" altLang="en-US" sz="1200" smtClean="0"/>
              <a:t>전체화페매수</a:t>
            </a:r>
            <a:r>
              <a:rPr lang="en-US" altLang="ko-KR" sz="1200" smtClean="0"/>
              <a:t>”);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for(k=0; k&lt;LEN; k++) printf(“%5d”, tm[k]);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fclose(inputFile);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break;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t=emp.p; m = 10000; sw=1;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for(k=1; k&lt;LEN; k++){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emp.pm[k] = t/m; t -=emp.pm[k]*m;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</a:t>
            </a:r>
            <a:endParaRPr lang="ko-KR" altLang="en-US" sz="12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64224" y="914398"/>
            <a:ext cx="63642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	</a:t>
            </a:r>
            <a:r>
              <a:rPr lang="en-US" altLang="ko-KR" sz="1200" smtClean="0"/>
              <a:t>		if(sw == 1)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m /=2; sw=0;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}else{</a:t>
            </a:r>
          </a:p>
          <a:p>
            <a:r>
              <a:rPr lang="en-US" altLang="ko-KR" sz="1200" smtClean="0"/>
              <a:t>				m /=5; sw=1;</a:t>
            </a:r>
            <a:endParaRPr lang="en-US" altLang="ko-KR" sz="1200"/>
          </a:p>
          <a:p>
            <a:r>
              <a:rPr lang="en-US" altLang="ko-KR" sz="1200" smtClean="0"/>
              <a:t>			}	 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}//for</a:t>
            </a:r>
            <a:r>
              <a:rPr lang="ko-KR" altLang="en-US" sz="1200" smtClean="0"/>
              <a:t>문</a:t>
            </a:r>
            <a:endParaRPr lang="en-US" altLang="ko-KR" sz="1200" smtClean="0"/>
          </a:p>
          <a:p>
            <a:r>
              <a:rPr lang="en-US" altLang="ko-KR" sz="1200"/>
              <a:t>	</a:t>
            </a:r>
            <a:r>
              <a:rPr lang="en-US" altLang="ko-KR" sz="1200" smtClean="0"/>
              <a:t>	printf(“%s %d”, emp.n, emp.p);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for(k=0; k&lt;LEN; k++){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printf(“%5d”, emp.pm[k]);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tm[k] +=emp.pm[k];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}</a:t>
            </a:r>
            <a:endParaRPr lang="en-US" altLang="ko-KR" sz="1200"/>
          </a:p>
          <a:p>
            <a:r>
              <a:rPr lang="en-US" altLang="ko-KR" sz="1200" smtClean="0"/>
              <a:t>	}while(1);</a:t>
            </a:r>
          </a:p>
          <a:p>
            <a:endParaRPr lang="en-US" altLang="ko-KR" sz="1200" smtClean="0"/>
          </a:p>
          <a:p>
            <a:r>
              <a:rPr lang="en-US" altLang="ko-KR" sz="1200" smtClean="0"/>
              <a:t>}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xmlns="" val="60575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1" y="783607"/>
            <a:ext cx="804203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자바코드</a:t>
            </a:r>
            <a:endParaRPr lang="en-US" altLang="ko-KR" sz="1200" smtClean="0"/>
          </a:p>
          <a:p>
            <a:r>
              <a:rPr lang="en-US" altLang="ko-KR" sz="1200" smtClean="0"/>
              <a:t>public class Demo{</a:t>
            </a:r>
          </a:p>
          <a:p>
            <a:r>
              <a:rPr lang="en-US" altLang="ko-KR" sz="1200" smtClean="0"/>
              <a:t>	static final int LEN = 9;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static class Employee{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String n;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int p;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int pm[] = new int[9];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}</a:t>
            </a:r>
          </a:p>
          <a:p>
            <a:endParaRPr lang="en-US" altLang="ko-KR" sz="1200"/>
          </a:p>
          <a:p>
            <a:r>
              <a:rPr lang="en-US" altLang="ko-KR" sz="1200" smtClean="0"/>
              <a:t>	public static void main(String[] args 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Scanner sInput = new Scanner(new FileReader(“pdata.txt”);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Employee emp = new Employee();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int tm[] = new int[9];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int k, t, m, sw;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System.out.println(“=========== </a:t>
            </a:r>
            <a:r>
              <a:rPr lang="ko-KR" altLang="en-US" sz="1200" smtClean="0"/>
              <a:t>출장비 지급 일람표</a:t>
            </a:r>
            <a:r>
              <a:rPr lang="en-US" altLang="ko-KR" sz="1200" smtClean="0"/>
              <a:t>=========“);</a:t>
            </a:r>
          </a:p>
          <a:p>
            <a:r>
              <a:rPr lang="en-US" altLang="ko-KR" sz="1200" smtClean="0"/>
              <a:t>		System.out.println(“</a:t>
            </a:r>
            <a:r>
              <a:rPr lang="ko-KR" altLang="en-US" sz="1200" smtClean="0"/>
              <a:t>성명 출장비 만원 오천원 천원 오백원 백원 오십원 십원 오원 일원</a:t>
            </a:r>
            <a:r>
              <a:rPr lang="en-US" altLang="ko-KR" sz="1200" smtClean="0"/>
              <a:t>“);</a:t>
            </a:r>
          </a:p>
          <a:p>
            <a:endParaRPr lang="en-US" altLang="ko-KR" sz="1200"/>
          </a:p>
          <a:p>
            <a:r>
              <a:rPr lang="en-US" altLang="ko-KR" sz="1200"/>
              <a:t>	</a:t>
            </a:r>
            <a:r>
              <a:rPr lang="en-US" altLang="ko-KR" sz="1200" smtClean="0"/>
              <a:t>	for(k=0;k&lt;LEN;k++) 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tm[k]=emp.pm[k]=0;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emp.n = sInput.next();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emp.p = sInput.nextInt();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do {</a:t>
            </a:r>
          </a:p>
          <a:p>
            <a:r>
              <a:rPr lang="en-US" altLang="ko-KR" sz="1200" smtClean="0"/>
              <a:t>			if( emp.n.equals(“quit”)){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System.out.print(“</a:t>
            </a:r>
            <a:r>
              <a:rPr lang="ko-KR" altLang="en-US" sz="1200" smtClean="0"/>
              <a:t>전체 화폐 매수</a:t>
            </a:r>
            <a:r>
              <a:rPr lang="en-US" altLang="ko-KR" sz="1200" smtClean="0"/>
              <a:t>“);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tm[k] += emp.pm[k];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sinput.close();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break;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}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</a:t>
            </a:r>
          </a:p>
          <a:p>
            <a:endParaRPr lang="en-US" altLang="ko-KR" sz="1200"/>
          </a:p>
          <a:p>
            <a:r>
              <a:rPr lang="en-US" altLang="ko-KR" sz="1200" smtClean="0"/>
              <a:t>		</a:t>
            </a:r>
            <a:endParaRPr lang="en-US" altLang="ko-KR" sz="1200"/>
          </a:p>
          <a:p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5790374" y="2149019"/>
            <a:ext cx="6396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			t = emp.p;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m = 10000;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sw = 1;		</a:t>
            </a:r>
          </a:p>
          <a:p>
            <a:r>
              <a:rPr lang="en-US" altLang="ko-KR" sz="1200" smtClean="0"/>
              <a:t>			for(k=0; k&lt;LEN; k++) {</a:t>
            </a:r>
          </a:p>
          <a:p>
            <a:r>
              <a:rPr lang="en-US" altLang="ko-KR" sz="1200"/>
              <a:t>	</a:t>
            </a:r>
            <a:r>
              <a:rPr lang="en-US" altLang="ko-KR" sz="1200" smtClean="0"/>
              <a:t>			emp.pm[k] = t/m;</a:t>
            </a:r>
          </a:p>
          <a:p>
            <a:r>
              <a:rPr lang="en-US" altLang="ko-KR" sz="1200" smtClean="0"/>
              <a:t>	</a:t>
            </a:r>
            <a:r>
              <a:rPr lang="en-US" altLang="ko-KR" sz="1200"/>
              <a:t>	</a:t>
            </a:r>
            <a:r>
              <a:rPr lang="en-US" altLang="ko-KR" sz="1200" smtClean="0"/>
              <a:t>		t -=emp.pm[k]*m;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if(sw == 1){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	m /=2;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	sw = 0;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}else{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	m /=5;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	sw = 1;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}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}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System.out.print(emp.n, emp.p);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for(k=0; k&lt;LEN; k++){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System.out.printf(“%5d”, emp.pm[k]);</a:t>
            </a:r>
          </a:p>
          <a:p>
            <a:pPr lvl="2"/>
            <a:r>
              <a:rPr lang="en-US" altLang="ko-KR" sz="1200"/>
              <a:t>	</a:t>
            </a:r>
            <a:r>
              <a:rPr lang="en-US" altLang="ko-KR" sz="1200" smtClean="0"/>
              <a:t>		tm[k] +=emp.pm[k];	</a:t>
            </a:r>
          </a:p>
          <a:p>
            <a:pPr lvl="2"/>
            <a:r>
              <a:rPr lang="en-US" altLang="ko-KR" sz="1200" smtClean="0"/>
              <a:t>		};</a:t>
            </a:r>
          </a:p>
          <a:p>
            <a:pPr lvl="2"/>
            <a:r>
              <a:rPr lang="en-US" altLang="ko-KR" sz="1200" smtClean="0"/>
              <a:t>		System.out.println</a:t>
            </a:r>
            <a:r>
              <a:rPr lang="en-US" altLang="ko-KR" sz="1200"/>
              <a:t>();</a:t>
            </a:r>
          </a:p>
          <a:p>
            <a:pPr lvl="2"/>
            <a:r>
              <a:rPr lang="en-US" altLang="ko-KR" sz="1200" smtClean="0"/>
              <a:t>	</a:t>
            </a:r>
          </a:p>
          <a:p>
            <a:r>
              <a:rPr lang="en-US" altLang="ko-KR" sz="1200"/>
              <a:t>		}while(true);</a:t>
            </a:r>
          </a:p>
          <a:p>
            <a:endParaRPr lang="en-US" altLang="ko-KR" sz="1200"/>
          </a:p>
          <a:p>
            <a:r>
              <a:rPr lang="en-US" altLang="ko-KR" sz="1200"/>
              <a:t>	</a:t>
            </a:r>
            <a:r>
              <a:rPr lang="en-US" altLang="ko-KR" sz="1200" smtClean="0"/>
              <a:t>}// main</a:t>
            </a:r>
          </a:p>
          <a:p>
            <a:r>
              <a:rPr lang="en-US" altLang="ko-KR" sz="1200" smtClean="0"/>
              <a:t>}// Demo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xmlns="" val="312923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112" y="353726"/>
            <a:ext cx="9601200" cy="560672"/>
          </a:xfrm>
        </p:spPr>
        <p:txBody>
          <a:bodyPr/>
          <a:lstStyle/>
          <a:p>
            <a:pPr fontAlgn="base" latinLnBrk="0"/>
            <a:r>
              <a:rPr lang="ko-KR" altLang="en-US" smtClean="0"/>
              <a:t>기사 실기 기출</a:t>
            </a:r>
            <a:r>
              <a:rPr lang="en-US" altLang="ko-KR" smtClean="0"/>
              <a:t>(</a:t>
            </a:r>
            <a:r>
              <a:rPr lang="ko-KR" altLang="en-US" smtClean="0"/>
              <a:t>알고리즘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1835" y="1348153"/>
            <a:ext cx="3474524" cy="4407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5" y="1036128"/>
            <a:ext cx="7000707" cy="5077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849" y="6183546"/>
            <a:ext cx="10891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정답</a:t>
            </a:r>
            <a:endParaRPr lang="en-US" altLang="ko-KR" sz="1400" b="1" dirty="0" smtClean="0"/>
          </a:p>
          <a:p>
            <a:r>
              <a:rPr lang="en-US" altLang="ko-KR" sz="1200" dirty="0" smtClean="0"/>
              <a:t>1: END      2: K+1      3: SON[R][C]=K      4: START=END      5: SW=SW*(-1)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43133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A7FC589-B728-4532-88A7-60E2B861F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다이아몬드 눈금 프레젠테이션(와이드스크린)</Template>
  <TotalTime>0</TotalTime>
  <Words>1786</Words>
  <Application>Microsoft Office PowerPoint</Application>
  <PresentationFormat>사용자 지정</PresentationFormat>
  <Paragraphs>550</Paragraphs>
  <Slides>69</Slides>
  <Notes>68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0" baseType="lpstr">
      <vt:lpstr>Diamond Grid 16x9</vt:lpstr>
      <vt:lpstr>정보처리기사 실기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기출(알고리즘)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기출(데이터베이스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기출(업무프로세스 실무응용)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기출(IT 신기술 동향 및 시스템 관리)</vt:lpstr>
      <vt:lpstr>기사 실기 기출(전산영어)</vt:lpstr>
      <vt:lpstr>기사 실기 기출(전산영어)</vt:lpstr>
      <vt:lpstr>기사 실기 기출(전산영어)</vt:lpstr>
      <vt:lpstr>기사 실기 기출(전산영어)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2017-05-03T01:40:33Z</dcterms:created>
  <dcterms:modified xsi:type="dcterms:W3CDTF">2018-04-10T07:05:07Z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